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 id="2147483800" r:id="rId2"/>
  </p:sldMasterIdLst>
  <p:notesMasterIdLst>
    <p:notesMasterId r:id="rId47"/>
  </p:notesMasterIdLst>
  <p:sldIdLst>
    <p:sldId id="256" r:id="rId3"/>
    <p:sldId id="272" r:id="rId4"/>
    <p:sldId id="329" r:id="rId5"/>
    <p:sldId id="279" r:id="rId6"/>
    <p:sldId id="298" r:id="rId7"/>
    <p:sldId id="280" r:id="rId8"/>
    <p:sldId id="281" r:id="rId9"/>
    <p:sldId id="282" r:id="rId10"/>
    <p:sldId id="283" r:id="rId11"/>
    <p:sldId id="285" r:id="rId12"/>
    <p:sldId id="295" r:id="rId13"/>
    <p:sldId id="288" r:id="rId14"/>
    <p:sldId id="314" r:id="rId15"/>
    <p:sldId id="315" r:id="rId16"/>
    <p:sldId id="317" r:id="rId17"/>
    <p:sldId id="316" r:id="rId18"/>
    <p:sldId id="318" r:id="rId19"/>
    <p:sldId id="284" r:id="rId20"/>
    <p:sldId id="286" r:id="rId21"/>
    <p:sldId id="304" r:id="rId22"/>
    <p:sldId id="319" r:id="rId23"/>
    <p:sldId id="320" r:id="rId24"/>
    <p:sldId id="299" r:id="rId25"/>
    <p:sldId id="312" r:id="rId26"/>
    <p:sldId id="313" r:id="rId27"/>
    <p:sldId id="287" r:id="rId28"/>
    <p:sldId id="323" r:id="rId29"/>
    <p:sldId id="327" r:id="rId30"/>
    <p:sldId id="289" r:id="rId31"/>
    <p:sldId id="328" r:id="rId32"/>
    <p:sldId id="321" r:id="rId33"/>
    <p:sldId id="307" r:id="rId34"/>
    <p:sldId id="308" r:id="rId35"/>
    <p:sldId id="310" r:id="rId36"/>
    <p:sldId id="290" r:id="rId37"/>
    <p:sldId id="309" r:id="rId38"/>
    <p:sldId id="305" r:id="rId39"/>
    <p:sldId id="303" r:id="rId40"/>
    <p:sldId id="300" r:id="rId41"/>
    <p:sldId id="301" r:id="rId42"/>
    <p:sldId id="325" r:id="rId43"/>
    <p:sldId id="331" r:id="rId44"/>
    <p:sldId id="326" r:id="rId45"/>
    <p:sldId id="33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3D0CB37-1E44-7A40-AF2B-75D1EE2673DA}">
          <p14:sldIdLst>
            <p14:sldId id="256"/>
            <p14:sldId id="272"/>
            <p14:sldId id="329"/>
            <p14:sldId id="279"/>
            <p14:sldId id="298"/>
            <p14:sldId id="280"/>
            <p14:sldId id="281"/>
            <p14:sldId id="282"/>
            <p14:sldId id="283"/>
            <p14:sldId id="285"/>
            <p14:sldId id="295"/>
            <p14:sldId id="288"/>
            <p14:sldId id="314"/>
            <p14:sldId id="315"/>
            <p14:sldId id="317"/>
            <p14:sldId id="316"/>
            <p14:sldId id="318"/>
            <p14:sldId id="284"/>
            <p14:sldId id="286"/>
            <p14:sldId id="304"/>
            <p14:sldId id="319"/>
            <p14:sldId id="320"/>
            <p14:sldId id="299"/>
            <p14:sldId id="312"/>
            <p14:sldId id="313"/>
            <p14:sldId id="287"/>
            <p14:sldId id="323"/>
            <p14:sldId id="327"/>
            <p14:sldId id="289"/>
            <p14:sldId id="328"/>
            <p14:sldId id="321"/>
            <p14:sldId id="307"/>
            <p14:sldId id="308"/>
            <p14:sldId id="310"/>
            <p14:sldId id="290"/>
            <p14:sldId id="309"/>
            <p14:sldId id="305"/>
            <p14:sldId id="303"/>
            <p14:sldId id="300"/>
            <p14:sldId id="301"/>
            <p14:sldId id="325"/>
            <p14:sldId id="331"/>
            <p14:sldId id="326"/>
            <p14:sldId id="33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0E3E5E"/>
    <a:srgbClr val="10466A"/>
    <a:srgbClr val="002E8A"/>
    <a:srgbClr val="0993D1"/>
    <a:srgbClr val="FFFFFF"/>
    <a:srgbClr val="00297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521" autoAdjust="0"/>
  </p:normalViewPr>
  <p:slideViewPr>
    <p:cSldViewPr snapToGrid="0" snapToObjects="1">
      <p:cViewPr varScale="1">
        <p:scale>
          <a:sx n="64" d="100"/>
          <a:sy n="64" d="100"/>
        </p:scale>
        <p:origin x="1380"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336F0B-CCCD-4263-861C-85177CCE6312}" type="datetimeFigureOut">
              <a:rPr lang="en-US" smtClean="0"/>
              <a:t>8/9/2017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FFDF7-3503-42DF-AD23-11386D80873C}" type="slidenum">
              <a:rPr lang="en-US" smtClean="0"/>
              <a:t>‹#›</a:t>
            </a:fld>
            <a:endParaRPr lang="en-US"/>
          </a:p>
        </p:txBody>
      </p:sp>
    </p:spTree>
    <p:extLst>
      <p:ext uri="{BB962C8B-B14F-4D97-AF65-F5344CB8AC3E}">
        <p14:creationId xmlns:p14="http://schemas.microsoft.com/office/powerpoint/2010/main" val="3830686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193873B-2C87-40F0-8FAC-17489B460AB8}" type="slidenum">
              <a:rPr lang="en-US" smtClean="0"/>
              <a:t>2</a:t>
            </a:fld>
            <a:endParaRPr lang="en-US"/>
          </a:p>
        </p:txBody>
      </p:sp>
    </p:spTree>
    <p:extLst>
      <p:ext uri="{BB962C8B-B14F-4D97-AF65-F5344CB8AC3E}">
        <p14:creationId xmlns:p14="http://schemas.microsoft.com/office/powerpoint/2010/main" val="1927304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17</a:t>
            </a:fld>
            <a:endParaRPr lang="en-US"/>
          </a:p>
        </p:txBody>
      </p:sp>
    </p:spTree>
    <p:extLst>
      <p:ext uri="{BB962C8B-B14F-4D97-AF65-F5344CB8AC3E}">
        <p14:creationId xmlns:p14="http://schemas.microsoft.com/office/powerpoint/2010/main" val="762636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dirty="0"/>
              <a:t>We want to identify the predictors that may explain the priority scores and efficiency scores we calculated. </a:t>
            </a:r>
          </a:p>
          <a:p>
            <a:pPr marL="228600" indent="-228600">
              <a:buFont typeface="Arial" panose="020B0604020202020204" pitchFamily="34" charset="0"/>
              <a:buChar char="•"/>
            </a:pPr>
            <a:r>
              <a:rPr lang="en-US" dirty="0"/>
              <a:t>To do this, we are essentially trying to peer inside of the “black box” from our DEA and AHP models. We will use linear regression to attempt to identify relationships</a:t>
            </a:r>
          </a:p>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19</a:t>
            </a:fld>
            <a:endParaRPr lang="en-US"/>
          </a:p>
        </p:txBody>
      </p:sp>
    </p:spTree>
    <p:extLst>
      <p:ext uri="{BB962C8B-B14F-4D97-AF65-F5344CB8AC3E}">
        <p14:creationId xmlns:p14="http://schemas.microsoft.com/office/powerpoint/2010/main" val="1516550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dirty="0"/>
              <a:t>Collection</a:t>
            </a:r>
            <a:r>
              <a:rPr lang="en-US" baseline="0" dirty="0"/>
              <a:t> of more than 20 socioeconomic factors </a:t>
            </a:r>
          </a:p>
          <a:p>
            <a:pPr marL="228600" indent="-228600">
              <a:buFont typeface="Arial" panose="020B0604020202020204" pitchFamily="34" charset="0"/>
              <a:buChar char="•"/>
            </a:pPr>
            <a:r>
              <a:rPr lang="en-US" baseline="0" dirty="0"/>
              <a:t>Final set of factors selected by stepwise regression</a:t>
            </a:r>
            <a:endParaRPr lang="en-US" dirty="0"/>
          </a:p>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20</a:t>
            </a:fld>
            <a:endParaRPr lang="en-US"/>
          </a:p>
        </p:txBody>
      </p:sp>
    </p:spTree>
    <p:extLst>
      <p:ext uri="{BB962C8B-B14F-4D97-AF65-F5344CB8AC3E}">
        <p14:creationId xmlns:p14="http://schemas.microsoft.com/office/powerpoint/2010/main" val="2668063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Holding all other inputs constant, for 1 unit increase in </a:t>
            </a:r>
            <a:r>
              <a:rPr lang="en-US" sz="1200" u="sng" kern="1200" dirty="0">
                <a:solidFill>
                  <a:schemeClr val="tx1"/>
                </a:solidFill>
                <a:effectLst/>
                <a:latin typeface="+mn-lt"/>
                <a:ea typeface="+mn-ea"/>
                <a:cs typeface="+mn-cs"/>
              </a:rPr>
              <a:t>the increase in life expectancy at birth</a:t>
            </a:r>
            <a:r>
              <a:rPr lang="en-US" sz="1200" kern="1200" dirty="0">
                <a:solidFill>
                  <a:schemeClr val="tx1"/>
                </a:solidFill>
                <a:effectLst/>
                <a:latin typeface="+mn-lt"/>
                <a:ea typeface="+mn-ea"/>
                <a:cs typeface="+mn-cs"/>
              </a:rPr>
              <a:t>, DEA efficiency increases by ~0.08 on average.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Holding all other inputs constant, for 1 unit increase in </a:t>
            </a:r>
            <a:r>
              <a:rPr lang="en-US" sz="1200" u="sng" kern="1200" dirty="0">
                <a:solidFill>
                  <a:schemeClr val="tx1"/>
                </a:solidFill>
                <a:effectLst/>
                <a:latin typeface="+mn-lt"/>
                <a:ea typeface="+mn-ea"/>
                <a:cs typeface="+mn-cs"/>
              </a:rPr>
              <a:t>the increase in teenager fertility rate</a:t>
            </a:r>
            <a:r>
              <a:rPr lang="en-US" sz="1200" kern="1200" dirty="0">
                <a:solidFill>
                  <a:schemeClr val="tx1"/>
                </a:solidFill>
                <a:effectLst/>
                <a:latin typeface="+mn-lt"/>
                <a:ea typeface="+mn-ea"/>
                <a:cs typeface="+mn-cs"/>
              </a:rPr>
              <a:t>, DEA efficiency drops by ~0.009 on average.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Holding all other inputs constant, for 1 unit increase in </a:t>
            </a:r>
            <a:r>
              <a:rPr lang="en-US" sz="1200" u="sng" kern="1200" dirty="0">
                <a:solidFill>
                  <a:schemeClr val="tx1"/>
                </a:solidFill>
                <a:effectLst/>
                <a:latin typeface="+mn-lt"/>
                <a:ea typeface="+mn-ea"/>
                <a:cs typeface="+mn-cs"/>
              </a:rPr>
              <a:t>the increase in control of corruption world governance indicator</a:t>
            </a:r>
            <a:r>
              <a:rPr lang="en-US" sz="1200" kern="1200" dirty="0">
                <a:solidFill>
                  <a:schemeClr val="tx1"/>
                </a:solidFill>
                <a:effectLst/>
                <a:latin typeface="+mn-lt"/>
                <a:ea typeface="+mn-ea"/>
                <a:cs typeface="+mn-cs"/>
              </a:rPr>
              <a:t>, DEA efficiency drops by ~0.8 on average. Corruption is detrimental to efficiency. But does a high control-of-corruption indicator mean too much government control that stymies efficiency?</a:t>
            </a:r>
            <a:endParaRPr lang="en-US" dirty="0"/>
          </a:p>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23</a:t>
            </a:fld>
            <a:endParaRPr lang="en-US"/>
          </a:p>
        </p:txBody>
      </p:sp>
    </p:spTree>
    <p:extLst>
      <p:ext uri="{BB962C8B-B14F-4D97-AF65-F5344CB8AC3E}">
        <p14:creationId xmlns:p14="http://schemas.microsoft.com/office/powerpoint/2010/main" val="2475928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Holding all other inputs constant, for 1 unit increase in </a:t>
            </a:r>
            <a:r>
              <a:rPr lang="en-US" sz="1200" u="sng" kern="1200" dirty="0">
                <a:solidFill>
                  <a:schemeClr val="tx1"/>
                </a:solidFill>
                <a:effectLst/>
                <a:latin typeface="+mn-lt"/>
                <a:ea typeface="+mn-ea"/>
                <a:cs typeface="+mn-cs"/>
              </a:rPr>
              <a:t>the increase in life expectancy at birth</a:t>
            </a:r>
            <a:r>
              <a:rPr lang="en-US" sz="1200" kern="1200" dirty="0">
                <a:solidFill>
                  <a:schemeClr val="tx1"/>
                </a:solidFill>
                <a:effectLst/>
                <a:latin typeface="+mn-lt"/>
                <a:ea typeface="+mn-ea"/>
                <a:cs typeface="+mn-cs"/>
              </a:rPr>
              <a:t>, DEA efficiency increases by ~0.08 on average.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Holding all other inputs constant, for 1 unit increase in </a:t>
            </a:r>
            <a:r>
              <a:rPr lang="en-US" sz="1200" u="sng" kern="1200" dirty="0">
                <a:solidFill>
                  <a:schemeClr val="tx1"/>
                </a:solidFill>
                <a:effectLst/>
                <a:latin typeface="+mn-lt"/>
                <a:ea typeface="+mn-ea"/>
                <a:cs typeface="+mn-cs"/>
              </a:rPr>
              <a:t>the increase in teenager fertility rate</a:t>
            </a:r>
            <a:r>
              <a:rPr lang="en-US" sz="1200" kern="1200" dirty="0">
                <a:solidFill>
                  <a:schemeClr val="tx1"/>
                </a:solidFill>
                <a:effectLst/>
                <a:latin typeface="+mn-lt"/>
                <a:ea typeface="+mn-ea"/>
                <a:cs typeface="+mn-cs"/>
              </a:rPr>
              <a:t>, DEA efficiency drops by ~0.009 on average.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Holding all other inputs constant, for 1 unit increase in </a:t>
            </a:r>
            <a:r>
              <a:rPr lang="en-US" sz="1200" u="sng" kern="1200" dirty="0">
                <a:solidFill>
                  <a:schemeClr val="tx1"/>
                </a:solidFill>
                <a:effectLst/>
                <a:latin typeface="+mn-lt"/>
                <a:ea typeface="+mn-ea"/>
                <a:cs typeface="+mn-cs"/>
              </a:rPr>
              <a:t>the increase in control of corruption world governance indicator</a:t>
            </a:r>
            <a:r>
              <a:rPr lang="en-US" sz="1200" kern="1200" dirty="0">
                <a:solidFill>
                  <a:schemeClr val="tx1"/>
                </a:solidFill>
                <a:effectLst/>
                <a:latin typeface="+mn-lt"/>
                <a:ea typeface="+mn-ea"/>
                <a:cs typeface="+mn-cs"/>
              </a:rPr>
              <a:t>, DEA efficiency drops by ~0.8 on average. Corruption is detrimental to efficiency. But does a high control-of-corruption indicator mean too much government control that stymies efficiency?</a:t>
            </a:r>
            <a:endParaRPr lang="en-US" dirty="0"/>
          </a:p>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24</a:t>
            </a:fld>
            <a:endParaRPr lang="en-US"/>
          </a:p>
        </p:txBody>
      </p:sp>
    </p:spTree>
    <p:extLst>
      <p:ext uri="{BB962C8B-B14F-4D97-AF65-F5344CB8AC3E}">
        <p14:creationId xmlns:p14="http://schemas.microsoft.com/office/powerpoint/2010/main" val="3143243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Holding all other inputs constant, for 1 unit increase in </a:t>
            </a:r>
            <a:r>
              <a:rPr lang="en-US" sz="1200" u="sng" kern="1200" dirty="0">
                <a:solidFill>
                  <a:schemeClr val="tx1"/>
                </a:solidFill>
                <a:effectLst/>
                <a:latin typeface="+mn-lt"/>
                <a:ea typeface="+mn-ea"/>
                <a:cs typeface="+mn-cs"/>
              </a:rPr>
              <a:t>the increase in life expectancy at birth</a:t>
            </a:r>
            <a:r>
              <a:rPr lang="en-US" sz="1200" kern="1200" dirty="0">
                <a:solidFill>
                  <a:schemeClr val="tx1"/>
                </a:solidFill>
                <a:effectLst/>
                <a:latin typeface="+mn-lt"/>
                <a:ea typeface="+mn-ea"/>
                <a:cs typeface="+mn-cs"/>
              </a:rPr>
              <a:t>, DEA efficiency increases by ~0.08 on average.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Holding all other inputs constant, for 1 unit increase in </a:t>
            </a:r>
            <a:r>
              <a:rPr lang="en-US" sz="1200" u="sng" kern="1200" dirty="0">
                <a:solidFill>
                  <a:schemeClr val="tx1"/>
                </a:solidFill>
                <a:effectLst/>
                <a:latin typeface="+mn-lt"/>
                <a:ea typeface="+mn-ea"/>
                <a:cs typeface="+mn-cs"/>
              </a:rPr>
              <a:t>the increase in teenager fertility rate</a:t>
            </a:r>
            <a:r>
              <a:rPr lang="en-US" sz="1200" kern="1200" dirty="0">
                <a:solidFill>
                  <a:schemeClr val="tx1"/>
                </a:solidFill>
                <a:effectLst/>
                <a:latin typeface="+mn-lt"/>
                <a:ea typeface="+mn-ea"/>
                <a:cs typeface="+mn-cs"/>
              </a:rPr>
              <a:t>, DEA efficiency drops by ~0.009 on average.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Holding all other inputs constant, for 1 unit increase in </a:t>
            </a:r>
            <a:r>
              <a:rPr lang="en-US" sz="1200" u="sng" kern="1200" dirty="0">
                <a:solidFill>
                  <a:schemeClr val="tx1"/>
                </a:solidFill>
                <a:effectLst/>
                <a:latin typeface="+mn-lt"/>
                <a:ea typeface="+mn-ea"/>
                <a:cs typeface="+mn-cs"/>
              </a:rPr>
              <a:t>the increase in control of corruption world governance indicator</a:t>
            </a:r>
            <a:r>
              <a:rPr lang="en-US" sz="1200" kern="1200" dirty="0">
                <a:solidFill>
                  <a:schemeClr val="tx1"/>
                </a:solidFill>
                <a:effectLst/>
                <a:latin typeface="+mn-lt"/>
                <a:ea typeface="+mn-ea"/>
                <a:cs typeface="+mn-cs"/>
              </a:rPr>
              <a:t>, DEA efficiency drops by ~0.8 on average. Corruption is detrimental to efficiency. But does a high control-of-corruption indicator mean too much government control that stymies efficiency?</a:t>
            </a:r>
            <a:endParaRPr lang="en-US" dirty="0"/>
          </a:p>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25</a:t>
            </a:fld>
            <a:endParaRPr lang="en-US"/>
          </a:p>
        </p:txBody>
      </p:sp>
    </p:spTree>
    <p:extLst>
      <p:ext uri="{BB962C8B-B14F-4D97-AF65-F5344CB8AC3E}">
        <p14:creationId xmlns:p14="http://schemas.microsoft.com/office/powerpoint/2010/main" val="2483062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Life Expectancy</a:t>
            </a:r>
            <a:r>
              <a:rPr lang="en-US" baseline="0" dirty="0"/>
              <a:t> at Birth is an indicator of t</a:t>
            </a:r>
            <a:r>
              <a:rPr lang="en-US" dirty="0"/>
              <a:t>he quality of life and quality of health care.</a:t>
            </a:r>
            <a:r>
              <a:rPr lang="en-US" baseline="0" dirty="0"/>
              <a:t> It makes sense that having good medical care in place can enhance </a:t>
            </a:r>
            <a:r>
              <a:rPr lang="en-US" dirty="0"/>
              <a:t>the efficiency</a:t>
            </a:r>
            <a:r>
              <a:rPr lang="en-US" baseline="0" dirty="0"/>
              <a:t> of combating the HIV epidemic.</a:t>
            </a:r>
          </a:p>
          <a:p>
            <a:pPr marL="171450" indent="-171450">
              <a:buFont typeface="Arial" panose="020B0604020202020204" pitchFamily="34" charset="0"/>
              <a:buChar char="•"/>
            </a:pPr>
            <a:r>
              <a:rPr lang="en-US" baseline="0" dirty="0"/>
              <a:t>Adolescent fertility, also known as teenage fertility, refers to a condition where woman has given live birth before the age of 20 years. It has an adverse effect on AIDS relief efficiency. A higher prevalence of sexual activity among young girls often leads to more unplanned pregnancies, unsafe abortion, and contracting STIs including HIV/AIDS. </a:t>
            </a:r>
          </a:p>
          <a:p>
            <a:pPr marL="171450" indent="-171450">
              <a:buFont typeface="Arial" panose="020B0604020202020204" pitchFamily="34" charset="0"/>
              <a:buChar char="•"/>
            </a:pPr>
            <a:r>
              <a:rPr lang="en-US" baseline="0" dirty="0"/>
              <a:t>We also conducted Random Forest Modeling to see the importance levels of ALL variables: Adolescent Fertility, Control-of-Corruption Indicator, Physician Density, Life Expectancy, and Per-Capita Government Expenditure on Health are the 5 most important variables.</a:t>
            </a:r>
            <a:endParaRPr lang="en-US" dirty="0"/>
          </a:p>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26</a:t>
            </a:fld>
            <a:endParaRPr lang="en-US"/>
          </a:p>
        </p:txBody>
      </p:sp>
    </p:spTree>
    <p:extLst>
      <p:ext uri="{BB962C8B-B14F-4D97-AF65-F5344CB8AC3E}">
        <p14:creationId xmlns:p14="http://schemas.microsoft.com/office/powerpoint/2010/main" val="1385368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27</a:t>
            </a:fld>
            <a:endParaRPr lang="en-US"/>
          </a:p>
        </p:txBody>
      </p:sp>
    </p:spTree>
    <p:extLst>
      <p:ext uri="{BB962C8B-B14F-4D97-AF65-F5344CB8AC3E}">
        <p14:creationId xmlns:p14="http://schemas.microsoft.com/office/powerpoint/2010/main" val="3541570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28</a:t>
            </a:fld>
            <a:endParaRPr lang="en-US"/>
          </a:p>
        </p:txBody>
      </p:sp>
    </p:spTree>
    <p:extLst>
      <p:ext uri="{BB962C8B-B14F-4D97-AF65-F5344CB8AC3E}">
        <p14:creationId xmlns:p14="http://schemas.microsoft.com/office/powerpoint/2010/main" val="840467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29</a:t>
            </a:fld>
            <a:endParaRPr lang="en-US"/>
          </a:p>
        </p:txBody>
      </p:sp>
    </p:spTree>
    <p:extLst>
      <p:ext uri="{BB962C8B-B14F-4D97-AF65-F5344CB8AC3E}">
        <p14:creationId xmlns:p14="http://schemas.microsoft.com/office/powerpoint/2010/main" val="282183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To achieve by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Will enable the world to end the AIDS epidemic by 2030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C193873B-2C87-40F0-8FAC-17489B460AB8}" type="slidenum">
              <a:rPr lang="en-US" smtClean="0"/>
              <a:t>3</a:t>
            </a:fld>
            <a:endParaRPr lang="en-US"/>
          </a:p>
        </p:txBody>
      </p:sp>
    </p:spTree>
    <p:extLst>
      <p:ext uri="{BB962C8B-B14F-4D97-AF65-F5344CB8AC3E}">
        <p14:creationId xmlns:p14="http://schemas.microsoft.com/office/powerpoint/2010/main" val="110468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Because we invested in anti-retroviral treatment, people who would have died, some of whom are here today, are living full and vibrant lives.  Because we developed new tools, more and more mothers are giving birth to children free from this disease.  And because of a persistent focus on awareness, the global rate of new infections and deaths is declining.</a:t>
            </a:r>
          </a:p>
          <a:p>
            <a:pPr fontAlgn="base"/>
            <a:r>
              <a:rPr lang="en-US" sz="1200" b="0" i="0" kern="1200" dirty="0">
                <a:solidFill>
                  <a:schemeClr val="tx1"/>
                </a:solidFill>
                <a:effectLst/>
                <a:latin typeface="+mn-lt"/>
                <a:ea typeface="+mn-ea"/>
                <a:cs typeface="+mn-cs"/>
              </a:rPr>
              <a:t>So make no mistake, we are going to win this fight.  But the fight is not over -- not by a long shot. </a:t>
            </a:r>
          </a:p>
          <a:p>
            <a:endParaRPr lang="en-US" dirty="0"/>
          </a:p>
          <a:p>
            <a:r>
              <a:rPr lang="en-US" dirty="0"/>
              <a:t>It is our hope that by uncovering some factors that help predict the efficient use of AIDS Relief funding, we can help the world as we combat the HIV/AIDS epidemic together.</a:t>
            </a:r>
          </a:p>
        </p:txBody>
      </p:sp>
      <p:sp>
        <p:nvSpPr>
          <p:cNvPr id="4" name="Slide Number Placeholder 3"/>
          <p:cNvSpPr>
            <a:spLocks noGrp="1"/>
          </p:cNvSpPr>
          <p:nvPr>
            <p:ph type="sldNum" sz="quarter" idx="10"/>
          </p:nvPr>
        </p:nvSpPr>
        <p:spPr/>
        <p:txBody>
          <a:bodyPr/>
          <a:lstStyle/>
          <a:p>
            <a:fld id="{DAFFFDF7-3503-42DF-AD23-11386D80873C}" type="slidenum">
              <a:rPr lang="en-US" smtClean="0"/>
              <a:t>30</a:t>
            </a:fld>
            <a:endParaRPr lang="en-US"/>
          </a:p>
        </p:txBody>
      </p:sp>
    </p:spTree>
    <p:extLst>
      <p:ext uri="{BB962C8B-B14F-4D97-AF65-F5344CB8AC3E}">
        <p14:creationId xmlns:p14="http://schemas.microsoft.com/office/powerpoint/2010/main" val="34478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Sub-Sahara is home to 6.2% of the world’s population but has 19 million people living with HIV, over 50% of the total number of people living with HIV in the world. In 2015, there were 960,000 new HIV infections, 46% of the global total.</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South Africa accounted for 40% of the region’s new infections in 2015, with another 50% occurring in eight countries: Ethiopia, Kenya, Malawi, Mozambique, Uganda, the United Republic of Tanzania (Tanzania), Zambia and Zimbabwe</a:t>
            </a:r>
            <a:endParaRPr lang="en-US" dirty="0"/>
          </a:p>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5</a:t>
            </a:fld>
            <a:endParaRPr lang="en-US"/>
          </a:p>
        </p:txBody>
      </p:sp>
    </p:spTree>
    <p:extLst>
      <p:ext uri="{BB962C8B-B14F-4D97-AF65-F5344CB8AC3E}">
        <p14:creationId xmlns:p14="http://schemas.microsoft.com/office/powerpoint/2010/main" val="185302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DEA to compute efficiency; AHP to compute performance (of the 5 output measures)</a:t>
            </a:r>
          </a:p>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6</a:t>
            </a:fld>
            <a:endParaRPr lang="en-US"/>
          </a:p>
        </p:txBody>
      </p:sp>
    </p:spTree>
    <p:extLst>
      <p:ext uri="{BB962C8B-B14F-4D97-AF65-F5344CB8AC3E}">
        <p14:creationId xmlns:p14="http://schemas.microsoft.com/office/powerpoint/2010/main" val="1749927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12</a:t>
            </a:fld>
            <a:endParaRPr lang="en-US"/>
          </a:p>
        </p:txBody>
      </p:sp>
    </p:spTree>
    <p:extLst>
      <p:ext uri="{BB962C8B-B14F-4D97-AF65-F5344CB8AC3E}">
        <p14:creationId xmlns:p14="http://schemas.microsoft.com/office/powerpoint/2010/main" val="274930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13</a:t>
            </a:fld>
            <a:endParaRPr lang="en-US"/>
          </a:p>
        </p:txBody>
      </p:sp>
    </p:spTree>
    <p:extLst>
      <p:ext uri="{BB962C8B-B14F-4D97-AF65-F5344CB8AC3E}">
        <p14:creationId xmlns:p14="http://schemas.microsoft.com/office/powerpoint/2010/main" val="750056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14</a:t>
            </a:fld>
            <a:endParaRPr lang="en-US"/>
          </a:p>
        </p:txBody>
      </p:sp>
    </p:spTree>
    <p:extLst>
      <p:ext uri="{BB962C8B-B14F-4D97-AF65-F5344CB8AC3E}">
        <p14:creationId xmlns:p14="http://schemas.microsoft.com/office/powerpoint/2010/main" val="252698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15</a:t>
            </a:fld>
            <a:endParaRPr lang="en-US"/>
          </a:p>
        </p:txBody>
      </p:sp>
    </p:spTree>
    <p:extLst>
      <p:ext uri="{BB962C8B-B14F-4D97-AF65-F5344CB8AC3E}">
        <p14:creationId xmlns:p14="http://schemas.microsoft.com/office/powerpoint/2010/main" val="2086620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FFFDF7-3503-42DF-AD23-11386D80873C}" type="slidenum">
              <a:rPr lang="en-US" smtClean="0"/>
              <a:t>16</a:t>
            </a:fld>
            <a:endParaRPr lang="en-US"/>
          </a:p>
        </p:txBody>
      </p:sp>
    </p:spTree>
    <p:extLst>
      <p:ext uri="{BB962C8B-B14F-4D97-AF65-F5344CB8AC3E}">
        <p14:creationId xmlns:p14="http://schemas.microsoft.com/office/powerpoint/2010/main" val="1713890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Option 1">
    <p:spTree>
      <p:nvGrpSpPr>
        <p:cNvPr id="1" name=""/>
        <p:cNvGrpSpPr/>
        <p:nvPr/>
      </p:nvGrpSpPr>
      <p:grpSpPr>
        <a:xfrm>
          <a:off x="0" y="0"/>
          <a:ext cx="0" cy="0"/>
          <a:chOff x="0" y="0"/>
          <a:chExt cx="0" cy="0"/>
        </a:xfrm>
      </p:grpSpPr>
      <p:pic>
        <p:nvPicPr>
          <p:cNvPr id="5" name="Picture 4" descr="PPT-General7.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9" name="Picture 8" descr="PPT-General.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4810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2" name="Picture 1" descr="PPT-General8.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a:t>Click to edit </a:t>
            </a:r>
            <a:br>
              <a:rPr lang="en-US" dirty="0"/>
            </a:br>
            <a:r>
              <a:rPr lang="en-US" dirty="0"/>
              <a:t>Master title style</a:t>
            </a:r>
          </a:p>
        </p:txBody>
      </p:sp>
      <p:sp>
        <p:nvSpPr>
          <p:cNvPr id="10"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17123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37543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35582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dirty="0"/>
              <a:t>Click to edit Master title style</a:t>
            </a:r>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199278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903422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dirty="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43237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8861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2" name="Picture 1" descr="genbuffback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84860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plainbuffcov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dirty="0"/>
              <a:t>Click to edit Master title style</a:t>
            </a:r>
          </a:p>
        </p:txBody>
      </p:sp>
      <p:sp>
        <p:nvSpPr>
          <p:cNvPr id="5"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96484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Edit Master text styles</a:t>
            </a:r>
          </a:p>
        </p:txBody>
      </p:sp>
      <p:sp>
        <p:nvSpPr>
          <p:cNvPr id="11"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3" name="Picture 2" descr="PPT-General3.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32821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TextBox 8"/>
          <p:cNvSpPr txBox="1"/>
          <p:nvPr/>
        </p:nvSpPr>
        <p:spPr>
          <a:xfrm>
            <a:off x="4147073" y="2887579"/>
            <a:ext cx="857768" cy="923330"/>
          </a:xfrm>
          <a:prstGeom prst="rect">
            <a:avLst/>
          </a:prstGeom>
          <a:noFill/>
        </p:spPr>
        <p:txBody>
          <a:bodyPr wrap="square" rtlCol="0">
            <a:spAutoFit/>
          </a:bodyPr>
          <a:lstStyle/>
          <a:p>
            <a:endParaRPr lang="en-US" sz="5400" dirty="0">
              <a:solidFill>
                <a:schemeClr val="tx2">
                  <a:lumMod val="60000"/>
                  <a:lumOff val="40000"/>
                </a:schemeClr>
              </a:solidFill>
              <a:latin typeface="Wingdings" pitchFamily="2" charset="2"/>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a:t>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a:t>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 Option 1">
    <p:spTree>
      <p:nvGrpSpPr>
        <p:cNvPr id="1" name=""/>
        <p:cNvGrpSpPr/>
        <p:nvPr/>
      </p:nvGrpSpPr>
      <p:grpSpPr>
        <a:xfrm>
          <a:off x="0" y="0"/>
          <a:ext cx="0" cy="0"/>
          <a:chOff x="0" y="0"/>
          <a:chExt cx="0" cy="0"/>
        </a:xfrm>
      </p:grpSpPr>
      <p:pic>
        <p:nvPicPr>
          <p:cNvPr id="4" name="Picture 3" descr="PPT-General9.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2172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6" name="Picture 5" descr="plainluecover.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a:t>Click to edit Master title style</a:t>
            </a:r>
            <a:endParaRPr lang="en-US" dirty="0"/>
          </a:p>
        </p:txBody>
      </p:sp>
      <p:sp>
        <p:nvSpPr>
          <p:cNvPr id="8"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3561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5.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0.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tint val="96000"/>
            <a:lumMod val="110000"/>
            <a:alpha val="0"/>
          </a:schemeClr>
        </a:solidFill>
        <a:effectLst/>
      </p:bgPr>
    </p:bg>
    <p:spTree>
      <p:nvGrpSpPr>
        <p:cNvPr id="1" name=""/>
        <p:cNvGrpSpPr/>
        <p:nvPr/>
      </p:nvGrpSpPr>
      <p:grpSpPr>
        <a:xfrm>
          <a:off x="0" y="0"/>
          <a:ext cx="0" cy="0"/>
          <a:chOff x="0" y="0"/>
          <a:chExt cx="0" cy="0"/>
        </a:xfrm>
      </p:grpSpPr>
      <p:pic>
        <p:nvPicPr>
          <p:cNvPr id="8" name="Picture 7" descr="PPT-General11.jp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endParaRPr lang="en-US" dirty="0"/>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F36DD0FD-55B0-48C4-8AF2-8A69533EDFC3}" type="slidenum">
              <a:rPr lang="en-US" smtClean="0"/>
              <a:pPr/>
              <a:t>‹#›</a:t>
            </a:fld>
            <a:endParaRPr lang="en-US" dirty="0"/>
          </a:p>
        </p:txBody>
      </p:sp>
      <p:pic>
        <p:nvPicPr>
          <p:cNvPr id="7" name="Picture 6" descr="PPT-General4.jp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8" descr="PPT-General4.jp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PPT-General6.jp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790" r:id="rId1"/>
    <p:sldLayoutId id="2147483792" r:id="rId2"/>
    <p:sldLayoutId id="2147483793" r:id="rId3"/>
    <p:sldLayoutId id="2147483794" r:id="rId4"/>
    <p:sldLayoutId id="2147483795" r:id="rId5"/>
    <p:sldLayoutId id="2147483796" r:id="rId6"/>
    <p:sldLayoutId id="2147483797" r:id="rId7"/>
    <p:sldLayoutId id="2147483799" r:id="rId8"/>
    <p:sldLayoutId id="2147483814" r:id="rId9"/>
    <p:sldLayoutId id="2147483813" r:id="rId10"/>
  </p:sldLayoutIdLst>
  <p:hf hdr="0"/>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mn-lt"/>
          <a:ea typeface="+mn-ea"/>
          <a:cs typeface="+mn-cs"/>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mn-lt"/>
          <a:ea typeface="+mn-ea"/>
          <a:cs typeface="+mn-cs"/>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mn-lt"/>
          <a:ea typeface="+mn-ea"/>
          <a:cs typeface="+mn-cs"/>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mn-lt"/>
          <a:ea typeface="+mn-ea"/>
          <a:cs typeface="+mn-cs"/>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tint val="96000"/>
            <a:lumMod val="110000"/>
            <a:alpha val="0"/>
          </a:schemeClr>
        </a:solidFill>
        <a:effectLst/>
      </p:bgPr>
    </p:bg>
    <p:spTree>
      <p:nvGrpSpPr>
        <p:cNvPr id="1" name=""/>
        <p:cNvGrpSpPr/>
        <p:nvPr/>
      </p:nvGrpSpPr>
      <p:grpSpPr>
        <a:xfrm>
          <a:off x="0" y="0"/>
          <a:ext cx="0" cy="0"/>
          <a:chOff x="0" y="0"/>
          <a:chExt cx="0" cy="0"/>
        </a:xfrm>
      </p:grpSpPr>
      <p:pic>
        <p:nvPicPr>
          <p:cNvPr id="7" name="Picture 6" descr="PPT-General15.jp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descr="PPT-General2.jp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PPT-General12.jp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3565461"/>
      </p:ext>
    </p:extLst>
  </p:cSld>
  <p:clrMap bg1="lt1" tx1="dk1" bg2="lt2" tx2="dk2" accent1="accent1" accent2="accent2" accent3="accent3" accent4="accent4" accent5="accent5" accent6="accent6" hlink="hlink" folHlink="folHlink"/>
  <p:sldLayoutIdLst>
    <p:sldLayoutId id="2147483801"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 id="2147483816" r:id="rId10"/>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68557"/>
            <a:ext cx="9144000" cy="2757343"/>
          </a:xfrm>
          <a:noFill/>
        </p:spPr>
        <p:txBody>
          <a:bodyPr/>
          <a:lstStyle/>
          <a:p>
            <a:pPr algn="ctr"/>
            <a:br>
              <a:rPr lang="en-US" sz="4400" dirty="0">
                <a:latin typeface="Arial Black" panose="020B0A04020102020204" pitchFamily="34" charset="0"/>
              </a:rPr>
            </a:br>
            <a:r>
              <a:rPr lang="en-US" sz="3600" dirty="0">
                <a:solidFill>
                  <a:schemeClr val="bg1"/>
                </a:solidFill>
                <a:latin typeface="Arial" panose="020B0604020202020204" pitchFamily="34" charset="0"/>
                <a:cs typeface="Arial" panose="020B0604020202020204" pitchFamily="34" charset="0"/>
              </a:rPr>
              <a:t>Evaluation of the </a:t>
            </a:r>
            <a:br>
              <a:rPr lang="en-US" sz="3600" dirty="0">
                <a:solidFill>
                  <a:schemeClr val="bg1"/>
                </a:solidFill>
                <a:latin typeface="Arial" panose="020B0604020202020204" pitchFamily="34" charset="0"/>
                <a:cs typeface="Arial" panose="020B0604020202020204" pitchFamily="34" charset="0"/>
              </a:rPr>
            </a:br>
            <a:r>
              <a:rPr lang="en-US" sz="3600" dirty="0">
                <a:solidFill>
                  <a:schemeClr val="bg1"/>
                </a:solidFill>
                <a:latin typeface="Arial" panose="020B0604020202020204" pitchFamily="34" charset="0"/>
                <a:cs typeface="Arial" panose="020B0604020202020204" pitchFamily="34" charset="0"/>
              </a:rPr>
              <a:t>Effectiveness of HIV Assistance</a:t>
            </a:r>
          </a:p>
        </p:txBody>
      </p:sp>
      <p:sp>
        <p:nvSpPr>
          <p:cNvPr id="3" name="Subtitle 2"/>
          <p:cNvSpPr>
            <a:spLocks noGrp="1"/>
          </p:cNvSpPr>
          <p:nvPr>
            <p:ph type="subTitle" idx="1"/>
          </p:nvPr>
        </p:nvSpPr>
        <p:spPr>
          <a:xfrm>
            <a:off x="432001" y="5044226"/>
            <a:ext cx="8533095" cy="1401183"/>
          </a:xfrm>
        </p:spPr>
        <p:txBody>
          <a:bodyPr/>
          <a:lstStyle/>
          <a:p>
            <a:r>
              <a:rPr lang="en-US" dirty="0"/>
              <a:t>Team Members:  Kelly </a:t>
            </a:r>
            <a:r>
              <a:rPr lang="en-US" dirty="0" err="1"/>
              <a:t>Berdelle</a:t>
            </a:r>
            <a:r>
              <a:rPr lang="en-US" dirty="0"/>
              <a:t>, Daniel Chen, &amp; Aida </a:t>
            </a:r>
            <a:r>
              <a:rPr lang="en-US" dirty="0" err="1"/>
              <a:t>Roxas</a:t>
            </a:r>
            <a:endParaRPr lang="en-US" dirty="0"/>
          </a:p>
        </p:txBody>
      </p:sp>
    </p:spTree>
    <p:extLst>
      <p:ext uri="{BB962C8B-B14F-4D97-AF65-F5344CB8AC3E}">
        <p14:creationId xmlns:p14="http://schemas.microsoft.com/office/powerpoint/2010/main" val="211487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5784233" cy="1121698"/>
          </a:xfrm>
        </p:spPr>
        <p:txBody>
          <a:bodyPr/>
          <a:lstStyle/>
          <a:p>
            <a:r>
              <a:rPr lang="en-US" sz="3200" dirty="0"/>
              <a:t>AHP Model Weighting</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C3373AB6-E6B8-4D90-9593-3CD1FD7A806C}"/>
              </a:ext>
            </a:extLst>
          </p:cNvPr>
          <p:cNvSpPr/>
          <p:nvPr/>
        </p:nvSpPr>
        <p:spPr>
          <a:xfrm>
            <a:off x="75819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Rectangle 9">
            <a:extLst>
              <a:ext uri="{FF2B5EF4-FFF2-40B4-BE49-F238E27FC236}">
                <a16:creationId xmlns:a16="http://schemas.microsoft.com/office/drawing/2014/main" id="{E572E0E1-7709-4864-BD3D-A878C3C5B045}"/>
              </a:ext>
            </a:extLst>
          </p:cNvPr>
          <p:cNvSpPr/>
          <p:nvPr/>
        </p:nvSpPr>
        <p:spPr>
          <a:xfrm rot="16200000">
            <a:off x="401474" y="2719005"/>
            <a:ext cx="5002736" cy="2799004"/>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F33415-86A8-4629-AD6F-4E6828E4BB87}"/>
              </a:ext>
            </a:extLst>
          </p:cNvPr>
          <p:cNvGrpSpPr/>
          <p:nvPr/>
        </p:nvGrpSpPr>
        <p:grpSpPr>
          <a:xfrm>
            <a:off x="1643171" y="1754005"/>
            <a:ext cx="2540808" cy="907941"/>
            <a:chOff x="6338996" y="1496830"/>
            <a:chExt cx="2540808" cy="907941"/>
          </a:xfrm>
        </p:grpSpPr>
        <p:sp>
          <p:nvSpPr>
            <p:cNvPr id="12" name="Rectangle 11">
              <a:extLst>
                <a:ext uri="{FF2B5EF4-FFF2-40B4-BE49-F238E27FC236}">
                  <a16:creationId xmlns:a16="http://schemas.microsoft.com/office/drawing/2014/main" id="{FE4B56C8-99AF-4E8F-9AFB-D8015AB47602}"/>
                </a:ext>
              </a:extLst>
            </p:cNvPr>
            <p:cNvSpPr/>
            <p:nvPr/>
          </p:nvSpPr>
          <p:spPr>
            <a:xfrm rot="16200000">
              <a:off x="7186241" y="649586"/>
              <a:ext cx="846318" cy="2540808"/>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16771A1-871A-4F55-8914-EA185FF35D80}"/>
                </a:ext>
              </a:extLst>
            </p:cNvPr>
            <p:cNvSpPr txBox="1"/>
            <p:nvPr/>
          </p:nvSpPr>
          <p:spPr>
            <a:xfrm>
              <a:off x="6417393" y="1496830"/>
              <a:ext cx="2325391" cy="907941"/>
            </a:xfrm>
            <a:prstGeom prst="rect">
              <a:avLst/>
            </a:prstGeom>
            <a:noFill/>
          </p:spPr>
          <p:txBody>
            <a:bodyPr wrap="square" rtlCol="0">
              <a:spAutoFit/>
            </a:bodyPr>
            <a:lstStyle/>
            <a:p>
              <a:pPr algn="ctr"/>
              <a:r>
                <a:rPr lang="en-US" sz="1400" dirty="0">
                  <a:solidFill>
                    <a:schemeClr val="bg1"/>
                  </a:solidFill>
                </a:rPr>
                <a:t>Percentage Decline in New HIV Infections Among Children </a:t>
              </a:r>
            </a:p>
            <a:p>
              <a:pPr algn="ctr"/>
              <a:r>
                <a:rPr lang="en-US" sz="1000" dirty="0">
                  <a:solidFill>
                    <a:schemeClr val="bg1"/>
                  </a:solidFill>
                </a:rPr>
                <a:t>(2009-2014)</a:t>
              </a:r>
              <a:endParaRPr lang="en-US" sz="1400" dirty="0">
                <a:solidFill>
                  <a:schemeClr val="bg1"/>
                </a:solidFill>
              </a:endParaRPr>
            </a:p>
          </p:txBody>
        </p:sp>
      </p:grpSp>
      <p:grpSp>
        <p:nvGrpSpPr>
          <p:cNvPr id="14" name="Group 13">
            <a:extLst>
              <a:ext uri="{FF2B5EF4-FFF2-40B4-BE49-F238E27FC236}">
                <a16:creationId xmlns:a16="http://schemas.microsoft.com/office/drawing/2014/main" id="{1463F92E-081C-43C6-9ADC-56F3640D1B6A}"/>
              </a:ext>
            </a:extLst>
          </p:cNvPr>
          <p:cNvGrpSpPr/>
          <p:nvPr/>
        </p:nvGrpSpPr>
        <p:grpSpPr>
          <a:xfrm>
            <a:off x="1643170" y="2685408"/>
            <a:ext cx="2540809" cy="954107"/>
            <a:chOff x="6338995" y="2428233"/>
            <a:chExt cx="2540809" cy="954107"/>
          </a:xfrm>
        </p:grpSpPr>
        <p:sp>
          <p:nvSpPr>
            <p:cNvPr id="15" name="Rectangle 14">
              <a:extLst>
                <a:ext uri="{FF2B5EF4-FFF2-40B4-BE49-F238E27FC236}">
                  <a16:creationId xmlns:a16="http://schemas.microsoft.com/office/drawing/2014/main" id="{F77A7EDE-7FEB-4082-9E76-EC49483F57EC}"/>
                </a:ext>
              </a:extLst>
            </p:cNvPr>
            <p:cNvSpPr/>
            <p:nvPr/>
          </p:nvSpPr>
          <p:spPr>
            <a:xfrm rot="16200000">
              <a:off x="7186241" y="1607464"/>
              <a:ext cx="846318" cy="2540809"/>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CA7219C-1B93-410E-894B-75390CD62A00}"/>
                </a:ext>
              </a:extLst>
            </p:cNvPr>
            <p:cNvSpPr txBox="1"/>
            <p:nvPr/>
          </p:nvSpPr>
          <p:spPr>
            <a:xfrm>
              <a:off x="6389487" y="2428233"/>
              <a:ext cx="2439825" cy="954107"/>
            </a:xfrm>
            <a:prstGeom prst="rect">
              <a:avLst/>
            </a:prstGeom>
            <a:noFill/>
          </p:spPr>
          <p:txBody>
            <a:bodyPr wrap="square" rtlCol="0">
              <a:spAutoFit/>
            </a:bodyPr>
            <a:lstStyle/>
            <a:p>
              <a:pPr algn="ctr"/>
              <a:r>
                <a:rPr lang="en-US" sz="1400" dirty="0">
                  <a:solidFill>
                    <a:schemeClr val="bg1"/>
                  </a:solidFill>
                </a:rPr>
                <a:t>Percentage of Infants Born to Women Living with HIV Receiving a </a:t>
              </a:r>
              <a:r>
                <a:rPr lang="en-US" sz="1400" dirty="0" err="1">
                  <a:solidFill>
                    <a:schemeClr val="bg1"/>
                  </a:solidFill>
                </a:rPr>
                <a:t>Virological</a:t>
              </a:r>
              <a:r>
                <a:rPr lang="en-US" sz="1400" dirty="0">
                  <a:solidFill>
                    <a:schemeClr val="bg1"/>
                  </a:solidFill>
                </a:rPr>
                <a:t> Test within Two Months </a:t>
              </a:r>
              <a:r>
                <a:rPr lang="en-US" sz="1000" dirty="0">
                  <a:solidFill>
                    <a:schemeClr val="bg1"/>
                  </a:solidFill>
                </a:rPr>
                <a:t>(2014)</a:t>
              </a:r>
            </a:p>
          </p:txBody>
        </p:sp>
      </p:grpSp>
      <p:grpSp>
        <p:nvGrpSpPr>
          <p:cNvPr id="17" name="Group 16">
            <a:extLst>
              <a:ext uri="{FF2B5EF4-FFF2-40B4-BE49-F238E27FC236}">
                <a16:creationId xmlns:a16="http://schemas.microsoft.com/office/drawing/2014/main" id="{8B4AE042-8E93-4764-8BE5-B14AE0F5606B}"/>
              </a:ext>
            </a:extLst>
          </p:cNvPr>
          <p:cNvGrpSpPr/>
          <p:nvPr/>
        </p:nvGrpSpPr>
        <p:grpSpPr>
          <a:xfrm>
            <a:off x="1644291" y="3646868"/>
            <a:ext cx="2517102" cy="954107"/>
            <a:chOff x="6340116" y="3389693"/>
            <a:chExt cx="2517102" cy="954107"/>
          </a:xfrm>
        </p:grpSpPr>
        <p:sp>
          <p:nvSpPr>
            <p:cNvPr id="18" name="Rectangle 17">
              <a:extLst>
                <a:ext uri="{FF2B5EF4-FFF2-40B4-BE49-F238E27FC236}">
                  <a16:creationId xmlns:a16="http://schemas.microsoft.com/office/drawing/2014/main" id="{70E032A3-B075-4CF7-B950-F27A9289E87A}"/>
                </a:ext>
              </a:extLst>
            </p:cNvPr>
            <p:cNvSpPr/>
            <p:nvPr/>
          </p:nvSpPr>
          <p:spPr>
            <a:xfrm rot="16200000">
              <a:off x="7152339" y="2600119"/>
              <a:ext cx="892656" cy="2517102"/>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45F6338-016B-4DF7-93CA-8B508F297C2F}"/>
                </a:ext>
              </a:extLst>
            </p:cNvPr>
            <p:cNvSpPr txBox="1"/>
            <p:nvPr/>
          </p:nvSpPr>
          <p:spPr>
            <a:xfrm>
              <a:off x="6431090" y="3389693"/>
              <a:ext cx="2311693" cy="954107"/>
            </a:xfrm>
            <a:prstGeom prst="rect">
              <a:avLst/>
            </a:prstGeom>
            <a:noFill/>
          </p:spPr>
          <p:txBody>
            <a:bodyPr wrap="square" rtlCol="0">
              <a:spAutoFit/>
            </a:bodyPr>
            <a:lstStyle/>
            <a:p>
              <a:pPr algn="ctr"/>
              <a:r>
                <a:rPr lang="en-US" sz="1400" dirty="0">
                  <a:solidFill>
                    <a:schemeClr val="bg1"/>
                  </a:solidFill>
                </a:rPr>
                <a:t>Percentage of Pregnant Women Living with HIV Receiving Antiretroviral Therapy </a:t>
              </a:r>
              <a:r>
                <a:rPr lang="en-US" sz="1100" dirty="0">
                  <a:solidFill>
                    <a:schemeClr val="bg1"/>
                  </a:solidFill>
                </a:rPr>
                <a:t>(2014)</a:t>
              </a:r>
              <a:endParaRPr lang="en-US" sz="1400" dirty="0">
                <a:solidFill>
                  <a:schemeClr val="bg1"/>
                </a:solidFill>
              </a:endParaRPr>
            </a:p>
          </p:txBody>
        </p:sp>
      </p:grpSp>
      <p:grpSp>
        <p:nvGrpSpPr>
          <p:cNvPr id="20" name="Group 19">
            <a:extLst>
              <a:ext uri="{FF2B5EF4-FFF2-40B4-BE49-F238E27FC236}">
                <a16:creationId xmlns:a16="http://schemas.microsoft.com/office/drawing/2014/main" id="{7A2DED61-9BBF-4EB9-908D-F4F7671A91C2}"/>
              </a:ext>
            </a:extLst>
          </p:cNvPr>
          <p:cNvGrpSpPr/>
          <p:nvPr/>
        </p:nvGrpSpPr>
        <p:grpSpPr>
          <a:xfrm>
            <a:off x="1643173" y="4673488"/>
            <a:ext cx="2540806" cy="907941"/>
            <a:chOff x="6338998" y="4416313"/>
            <a:chExt cx="2540806" cy="907941"/>
          </a:xfrm>
        </p:grpSpPr>
        <p:sp>
          <p:nvSpPr>
            <p:cNvPr id="21" name="Rectangle 20">
              <a:extLst>
                <a:ext uri="{FF2B5EF4-FFF2-40B4-BE49-F238E27FC236}">
                  <a16:creationId xmlns:a16="http://schemas.microsoft.com/office/drawing/2014/main" id="{4EEFE392-8C76-44A0-954C-34F5867A3F79}"/>
                </a:ext>
              </a:extLst>
            </p:cNvPr>
            <p:cNvSpPr/>
            <p:nvPr/>
          </p:nvSpPr>
          <p:spPr>
            <a:xfrm rot="16200000">
              <a:off x="7186242" y="3569070"/>
              <a:ext cx="846318" cy="2540806"/>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C863F7E-79A5-4BA6-90A9-B23D04D0046A}"/>
                </a:ext>
              </a:extLst>
            </p:cNvPr>
            <p:cNvSpPr txBox="1"/>
            <p:nvPr/>
          </p:nvSpPr>
          <p:spPr>
            <a:xfrm>
              <a:off x="6417393" y="4416313"/>
              <a:ext cx="2411920" cy="907941"/>
            </a:xfrm>
            <a:prstGeom prst="rect">
              <a:avLst/>
            </a:prstGeom>
            <a:noFill/>
          </p:spPr>
          <p:txBody>
            <a:bodyPr wrap="square" rtlCol="0">
              <a:spAutoFit/>
            </a:bodyPr>
            <a:lstStyle/>
            <a:p>
              <a:pPr algn="ctr"/>
              <a:r>
                <a:rPr lang="en-US" sz="1400" dirty="0">
                  <a:solidFill>
                    <a:schemeClr val="bg1"/>
                  </a:solidFill>
                </a:rPr>
                <a:t>Percentage of Children Living with HIV Receiving Antiretroviral Therapy </a:t>
              </a:r>
            </a:p>
            <a:p>
              <a:pPr algn="ctr"/>
              <a:r>
                <a:rPr lang="en-US" sz="1100" dirty="0">
                  <a:solidFill>
                    <a:schemeClr val="bg1"/>
                  </a:solidFill>
                </a:rPr>
                <a:t>(2014)</a:t>
              </a:r>
              <a:endParaRPr lang="en-US" sz="1400" dirty="0">
                <a:solidFill>
                  <a:schemeClr val="bg1"/>
                </a:solidFill>
              </a:endParaRPr>
            </a:p>
          </p:txBody>
        </p:sp>
      </p:grpSp>
      <p:grpSp>
        <p:nvGrpSpPr>
          <p:cNvPr id="23" name="Group 22">
            <a:extLst>
              <a:ext uri="{FF2B5EF4-FFF2-40B4-BE49-F238E27FC236}">
                <a16:creationId xmlns:a16="http://schemas.microsoft.com/office/drawing/2014/main" id="{319A6C24-F2D0-48F4-AD40-3CD50FD5A28B}"/>
              </a:ext>
            </a:extLst>
          </p:cNvPr>
          <p:cNvGrpSpPr/>
          <p:nvPr/>
        </p:nvGrpSpPr>
        <p:grpSpPr>
          <a:xfrm>
            <a:off x="1643173" y="5611772"/>
            <a:ext cx="2540804" cy="907941"/>
            <a:chOff x="6338998" y="5354597"/>
            <a:chExt cx="2540804" cy="907941"/>
          </a:xfrm>
        </p:grpSpPr>
        <p:sp>
          <p:nvSpPr>
            <p:cNvPr id="24" name="Rectangle 23">
              <a:extLst>
                <a:ext uri="{FF2B5EF4-FFF2-40B4-BE49-F238E27FC236}">
                  <a16:creationId xmlns:a16="http://schemas.microsoft.com/office/drawing/2014/main" id="{33D81CE1-9D01-407B-AA4F-7E2332E355AC}"/>
                </a:ext>
              </a:extLst>
            </p:cNvPr>
            <p:cNvSpPr/>
            <p:nvPr/>
          </p:nvSpPr>
          <p:spPr>
            <a:xfrm rot="16200000">
              <a:off x="7186241" y="4507355"/>
              <a:ext cx="846318" cy="2540804"/>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DE8C965-1019-429E-8012-ED0A8EAD7692}"/>
                </a:ext>
              </a:extLst>
            </p:cNvPr>
            <p:cNvSpPr txBox="1"/>
            <p:nvPr/>
          </p:nvSpPr>
          <p:spPr>
            <a:xfrm>
              <a:off x="6389487" y="5354597"/>
              <a:ext cx="2439826" cy="907941"/>
            </a:xfrm>
            <a:prstGeom prst="rect">
              <a:avLst/>
            </a:prstGeom>
            <a:noFill/>
          </p:spPr>
          <p:txBody>
            <a:bodyPr wrap="square" rtlCol="0">
              <a:spAutoFit/>
            </a:bodyPr>
            <a:lstStyle/>
            <a:p>
              <a:pPr algn="ctr"/>
              <a:r>
                <a:rPr lang="en-US" sz="1400" dirty="0">
                  <a:solidFill>
                    <a:schemeClr val="bg1"/>
                  </a:solidFill>
                </a:rPr>
                <a:t>Percentage of Children Exposed to HIV Receiving Co-Trimoxazole </a:t>
              </a:r>
            </a:p>
            <a:p>
              <a:pPr algn="ctr"/>
              <a:r>
                <a:rPr lang="en-US" sz="1100" dirty="0">
                  <a:solidFill>
                    <a:schemeClr val="bg1"/>
                  </a:solidFill>
                </a:rPr>
                <a:t>(2014)</a:t>
              </a:r>
              <a:endParaRPr lang="en-US" sz="1400" dirty="0">
                <a:solidFill>
                  <a:schemeClr val="bg1"/>
                </a:solidFill>
              </a:endParaRPr>
            </a:p>
          </p:txBody>
        </p:sp>
      </p:grpSp>
      <p:sp>
        <p:nvSpPr>
          <p:cNvPr id="2" name="Arrow: Right 1">
            <a:extLst>
              <a:ext uri="{FF2B5EF4-FFF2-40B4-BE49-F238E27FC236}">
                <a16:creationId xmlns:a16="http://schemas.microsoft.com/office/drawing/2014/main" id="{342C3B95-183D-46B9-9610-AA9D94F06A88}"/>
              </a:ext>
            </a:extLst>
          </p:cNvPr>
          <p:cNvSpPr/>
          <p:nvPr/>
        </p:nvSpPr>
        <p:spPr>
          <a:xfrm>
            <a:off x="4381500" y="1927288"/>
            <a:ext cx="1171575" cy="552450"/>
          </a:xfrm>
          <a:prstGeom prst="rightArrow">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20590C88-020F-44A9-965D-67E05DF6B715}"/>
              </a:ext>
            </a:extLst>
          </p:cNvPr>
          <p:cNvSpPr/>
          <p:nvPr/>
        </p:nvSpPr>
        <p:spPr>
          <a:xfrm>
            <a:off x="4381500" y="2891774"/>
            <a:ext cx="1171575" cy="552450"/>
          </a:xfrm>
          <a:prstGeom prst="rightArrow">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E5FE783-20FA-466E-A8EF-4AEE14A0CEDF}"/>
              </a:ext>
            </a:extLst>
          </p:cNvPr>
          <p:cNvSpPr/>
          <p:nvPr/>
        </p:nvSpPr>
        <p:spPr>
          <a:xfrm>
            <a:off x="4381500" y="3847696"/>
            <a:ext cx="1171575" cy="552450"/>
          </a:xfrm>
          <a:prstGeom prst="rightArrow">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85CE276-4A91-4439-A11E-DF4D178AE618}"/>
              </a:ext>
            </a:extLst>
          </p:cNvPr>
          <p:cNvSpPr/>
          <p:nvPr/>
        </p:nvSpPr>
        <p:spPr>
          <a:xfrm>
            <a:off x="4381500" y="4820423"/>
            <a:ext cx="1171575" cy="552450"/>
          </a:xfrm>
          <a:prstGeom prst="rightArrow">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2C6413FA-C8FE-4126-8F07-43F87177299F}"/>
              </a:ext>
            </a:extLst>
          </p:cNvPr>
          <p:cNvSpPr/>
          <p:nvPr/>
        </p:nvSpPr>
        <p:spPr>
          <a:xfrm>
            <a:off x="4381500" y="5793150"/>
            <a:ext cx="1171575" cy="552450"/>
          </a:xfrm>
          <a:prstGeom prst="rightArrow">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3C40A7-DD95-4A50-A18B-020976300F2F}"/>
              </a:ext>
            </a:extLst>
          </p:cNvPr>
          <p:cNvSpPr/>
          <p:nvPr/>
        </p:nvSpPr>
        <p:spPr>
          <a:xfrm>
            <a:off x="5769772" y="1309874"/>
            <a:ext cx="1371600" cy="1371600"/>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0E3E5E"/>
                </a:solidFill>
              </a:rPr>
              <a:t>20</a:t>
            </a:r>
          </a:p>
        </p:txBody>
      </p:sp>
      <p:sp>
        <p:nvSpPr>
          <p:cNvPr id="31" name="Oval 30">
            <a:extLst>
              <a:ext uri="{FF2B5EF4-FFF2-40B4-BE49-F238E27FC236}">
                <a16:creationId xmlns:a16="http://schemas.microsoft.com/office/drawing/2014/main" id="{4FE070E6-C319-438C-870B-1D583EB49A9B}"/>
              </a:ext>
            </a:extLst>
          </p:cNvPr>
          <p:cNvSpPr/>
          <p:nvPr/>
        </p:nvSpPr>
        <p:spPr>
          <a:xfrm>
            <a:off x="6190396" y="2902597"/>
            <a:ext cx="530352" cy="530352"/>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E3E5E"/>
                </a:solidFill>
              </a:rPr>
              <a:t>3</a:t>
            </a:r>
          </a:p>
        </p:txBody>
      </p:sp>
      <p:sp>
        <p:nvSpPr>
          <p:cNvPr id="32" name="Oval 31">
            <a:extLst>
              <a:ext uri="{FF2B5EF4-FFF2-40B4-BE49-F238E27FC236}">
                <a16:creationId xmlns:a16="http://schemas.microsoft.com/office/drawing/2014/main" id="{CFB8C3CA-9759-476E-924B-DFF1D8059DC6}"/>
              </a:ext>
            </a:extLst>
          </p:cNvPr>
          <p:cNvSpPr/>
          <p:nvPr/>
        </p:nvSpPr>
        <p:spPr>
          <a:xfrm>
            <a:off x="5993800" y="3654073"/>
            <a:ext cx="923544" cy="923544"/>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E3E5E"/>
                </a:solidFill>
              </a:rPr>
              <a:t>9</a:t>
            </a:r>
          </a:p>
        </p:txBody>
      </p:sp>
      <p:sp>
        <p:nvSpPr>
          <p:cNvPr id="33" name="Oval 32">
            <a:extLst>
              <a:ext uri="{FF2B5EF4-FFF2-40B4-BE49-F238E27FC236}">
                <a16:creationId xmlns:a16="http://schemas.microsoft.com/office/drawing/2014/main" id="{C8D85FA2-30F7-4024-8E71-AAA275EA8A94}"/>
              </a:ext>
            </a:extLst>
          </p:cNvPr>
          <p:cNvSpPr/>
          <p:nvPr/>
        </p:nvSpPr>
        <p:spPr>
          <a:xfrm>
            <a:off x="6112672" y="4834007"/>
            <a:ext cx="685800" cy="685800"/>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E3E5E"/>
                </a:solidFill>
              </a:rPr>
              <a:t>5</a:t>
            </a:r>
          </a:p>
        </p:txBody>
      </p:sp>
      <p:sp>
        <p:nvSpPr>
          <p:cNvPr id="34" name="Oval 33">
            <a:extLst>
              <a:ext uri="{FF2B5EF4-FFF2-40B4-BE49-F238E27FC236}">
                <a16:creationId xmlns:a16="http://schemas.microsoft.com/office/drawing/2014/main" id="{4918F5ED-FC93-403E-B6D9-BFDE56FF6151}"/>
              </a:ext>
            </a:extLst>
          </p:cNvPr>
          <p:cNvSpPr/>
          <p:nvPr/>
        </p:nvSpPr>
        <p:spPr>
          <a:xfrm>
            <a:off x="6300124" y="5910294"/>
            <a:ext cx="310896" cy="310896"/>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E3E5E"/>
                </a:solidFill>
              </a:rPr>
              <a:t>1</a:t>
            </a:r>
            <a:endParaRPr lang="en-US" b="1" dirty="0">
              <a:solidFill>
                <a:srgbClr val="0E3E5E"/>
              </a:solidFill>
            </a:endParaRPr>
          </a:p>
        </p:txBody>
      </p:sp>
      <p:sp>
        <p:nvSpPr>
          <p:cNvPr id="36" name="TextBox 35">
            <a:extLst>
              <a:ext uri="{FF2B5EF4-FFF2-40B4-BE49-F238E27FC236}">
                <a16:creationId xmlns:a16="http://schemas.microsoft.com/office/drawing/2014/main" id="{D9EA844F-C3FF-4E01-BEFF-D28FBEEC57D1}"/>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10</a:t>
            </a:r>
          </a:p>
        </p:txBody>
      </p:sp>
    </p:spTree>
    <p:extLst>
      <p:ext uri="{BB962C8B-B14F-4D97-AF65-F5344CB8AC3E}">
        <p14:creationId xmlns:p14="http://schemas.microsoft.com/office/powerpoint/2010/main" val="4863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5784233" cy="639817"/>
          </a:xfrm>
        </p:spPr>
        <p:txBody>
          <a:bodyPr/>
          <a:lstStyle/>
          <a:p>
            <a:r>
              <a:rPr lang="en-US" sz="3200" dirty="0"/>
              <a:t>AHP Priority Scores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C3373AB6-E6B8-4D90-9593-3CD1FD7A806C}"/>
              </a:ext>
            </a:extLst>
          </p:cNvPr>
          <p:cNvSpPr/>
          <p:nvPr/>
        </p:nvSpPr>
        <p:spPr>
          <a:xfrm>
            <a:off x="75819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5" name="Rectangle 34">
            <a:extLst>
              <a:ext uri="{FF2B5EF4-FFF2-40B4-BE49-F238E27FC236}">
                <a16:creationId xmlns:a16="http://schemas.microsoft.com/office/drawing/2014/main" id="{89A84908-CAF2-404A-9973-91B26381757D}"/>
              </a:ext>
            </a:extLst>
          </p:cNvPr>
          <p:cNvSpPr/>
          <p:nvPr/>
        </p:nvSpPr>
        <p:spPr>
          <a:xfrm>
            <a:off x="314419" y="2295331"/>
            <a:ext cx="8515162" cy="2827175"/>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980F151-CDFB-46CB-95B6-9737CD23B71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95863" y="1563367"/>
            <a:ext cx="7960305" cy="4291102"/>
          </a:xfrm>
          <a:prstGeom prst="rect">
            <a:avLst/>
          </a:prstGeom>
          <a:ln w="57150">
            <a:solidFill>
              <a:srgbClr val="0E3E5E"/>
            </a:solidFill>
          </a:ln>
        </p:spPr>
      </p:pic>
      <p:sp>
        <p:nvSpPr>
          <p:cNvPr id="12" name="TextBox 11">
            <a:extLst>
              <a:ext uri="{FF2B5EF4-FFF2-40B4-BE49-F238E27FC236}">
                <a16:creationId xmlns:a16="http://schemas.microsoft.com/office/drawing/2014/main" id="{1880966C-446B-4E97-B31C-853F585CDC72}"/>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11</a:t>
            </a:r>
          </a:p>
        </p:txBody>
      </p:sp>
    </p:spTree>
    <p:extLst>
      <p:ext uri="{BB962C8B-B14F-4D97-AF65-F5344CB8AC3E}">
        <p14:creationId xmlns:p14="http://schemas.microsoft.com/office/powerpoint/2010/main" val="1906317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E574E5-2AAE-4E32-8765-64D66BBBB528}"/>
              </a:ext>
            </a:extLst>
          </p:cNvPr>
          <p:cNvSpPr/>
          <p:nvPr/>
        </p:nvSpPr>
        <p:spPr>
          <a:xfrm>
            <a:off x="247650" y="874571"/>
            <a:ext cx="6743700" cy="43061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DEA Efficient Frontiers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Arrow: Chevron 1">
            <a:extLst>
              <a:ext uri="{FF2B5EF4-FFF2-40B4-BE49-F238E27FC236}">
                <a16:creationId xmlns:a16="http://schemas.microsoft.com/office/drawing/2014/main" id="{979B1053-0317-4E60-BC7E-D9C9DAA3F2E8}"/>
              </a:ext>
            </a:extLst>
          </p:cNvPr>
          <p:cNvSpPr/>
          <p:nvPr/>
        </p:nvSpPr>
        <p:spPr>
          <a:xfrm>
            <a:off x="75819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5" name="Picture 14">
            <a:extLst>
              <a:ext uri="{FF2B5EF4-FFF2-40B4-BE49-F238E27FC236}">
                <a16:creationId xmlns:a16="http://schemas.microsoft.com/office/drawing/2014/main" id="{F218DD9A-0BEC-494B-B8DD-DCD0E08BB2A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8108" y="1058402"/>
            <a:ext cx="6372996" cy="3956500"/>
          </a:xfrm>
          <a:prstGeom prst="rect">
            <a:avLst/>
          </a:prstGeom>
          <a:ln w="38100">
            <a:solidFill>
              <a:srgbClr val="10466A"/>
            </a:solidFill>
          </a:ln>
        </p:spPr>
      </p:pic>
      <p:sp>
        <p:nvSpPr>
          <p:cNvPr id="16" name="Rectangle 15">
            <a:extLst>
              <a:ext uri="{FF2B5EF4-FFF2-40B4-BE49-F238E27FC236}">
                <a16:creationId xmlns:a16="http://schemas.microsoft.com/office/drawing/2014/main" id="{EC95EC59-1137-4CA5-97C1-B6016DA2E4E3}"/>
              </a:ext>
            </a:extLst>
          </p:cNvPr>
          <p:cNvSpPr/>
          <p:nvPr/>
        </p:nvSpPr>
        <p:spPr>
          <a:xfrm>
            <a:off x="4762500" y="4781550"/>
            <a:ext cx="4306086" cy="19963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53DCFA8-9983-4C44-BF31-4A5CEC5BAAAA}"/>
              </a:ext>
            </a:extLst>
          </p:cNvPr>
          <p:cNvPicPr>
            <a:picLocks noChangeAspect="1"/>
          </p:cNvPicPr>
          <p:nvPr/>
        </p:nvPicPr>
        <p:blipFill>
          <a:blip r:embed="rId4"/>
          <a:stretch>
            <a:fillRect/>
          </a:stretch>
        </p:blipFill>
        <p:spPr>
          <a:xfrm>
            <a:off x="4859743" y="4890164"/>
            <a:ext cx="4072969" cy="1754510"/>
          </a:xfrm>
          <a:prstGeom prst="rect">
            <a:avLst/>
          </a:prstGeom>
        </p:spPr>
      </p:pic>
      <p:sp>
        <p:nvSpPr>
          <p:cNvPr id="17" name="TextBox 16">
            <a:extLst>
              <a:ext uri="{FF2B5EF4-FFF2-40B4-BE49-F238E27FC236}">
                <a16:creationId xmlns:a16="http://schemas.microsoft.com/office/drawing/2014/main" id="{B73D654F-9380-4177-8082-B19A3E62F397}"/>
              </a:ext>
            </a:extLst>
          </p:cNvPr>
          <p:cNvSpPr txBox="1"/>
          <p:nvPr/>
        </p:nvSpPr>
        <p:spPr>
          <a:xfrm>
            <a:off x="65863" y="6571670"/>
            <a:ext cx="362245" cy="276999"/>
          </a:xfrm>
          <a:prstGeom prst="rect">
            <a:avLst/>
          </a:prstGeom>
          <a:noFill/>
        </p:spPr>
        <p:txBody>
          <a:bodyPr wrap="square" rtlCol="0">
            <a:spAutoFit/>
          </a:bodyPr>
          <a:lstStyle/>
          <a:p>
            <a:r>
              <a:rPr lang="en-US" sz="1200" dirty="0">
                <a:solidFill>
                  <a:schemeClr val="bg1"/>
                </a:solidFill>
              </a:rPr>
              <a:t>12</a:t>
            </a:r>
          </a:p>
        </p:txBody>
      </p:sp>
    </p:spTree>
    <p:extLst>
      <p:ext uri="{BB962C8B-B14F-4D97-AF65-F5344CB8AC3E}">
        <p14:creationId xmlns:p14="http://schemas.microsoft.com/office/powerpoint/2010/main" val="405996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E574E5-2AAE-4E32-8765-64D66BBBB528}"/>
              </a:ext>
            </a:extLst>
          </p:cNvPr>
          <p:cNvSpPr/>
          <p:nvPr/>
        </p:nvSpPr>
        <p:spPr>
          <a:xfrm>
            <a:off x="247650" y="874571"/>
            <a:ext cx="6743700" cy="43061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DEA Efficient Frontiers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Arrow: Chevron 1">
            <a:extLst>
              <a:ext uri="{FF2B5EF4-FFF2-40B4-BE49-F238E27FC236}">
                <a16:creationId xmlns:a16="http://schemas.microsoft.com/office/drawing/2014/main" id="{979B1053-0317-4E60-BC7E-D9C9DAA3F2E8}"/>
              </a:ext>
            </a:extLst>
          </p:cNvPr>
          <p:cNvSpPr/>
          <p:nvPr/>
        </p:nvSpPr>
        <p:spPr>
          <a:xfrm>
            <a:off x="75819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3" name="Picture 12">
            <a:extLst>
              <a:ext uri="{FF2B5EF4-FFF2-40B4-BE49-F238E27FC236}">
                <a16:creationId xmlns:a16="http://schemas.microsoft.com/office/drawing/2014/main" id="{44D33542-7FC9-4D0D-BAAB-AEBFD541D34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3389" y="1058693"/>
            <a:ext cx="6373368" cy="3956731"/>
          </a:xfrm>
          <a:prstGeom prst="rect">
            <a:avLst/>
          </a:prstGeom>
          <a:ln w="38100">
            <a:solidFill>
              <a:srgbClr val="10466A"/>
            </a:solidFill>
          </a:ln>
        </p:spPr>
      </p:pic>
      <p:sp>
        <p:nvSpPr>
          <p:cNvPr id="16" name="Rectangle 15">
            <a:extLst>
              <a:ext uri="{FF2B5EF4-FFF2-40B4-BE49-F238E27FC236}">
                <a16:creationId xmlns:a16="http://schemas.microsoft.com/office/drawing/2014/main" id="{EC95EC59-1137-4CA5-97C1-B6016DA2E4E3}"/>
              </a:ext>
            </a:extLst>
          </p:cNvPr>
          <p:cNvSpPr/>
          <p:nvPr/>
        </p:nvSpPr>
        <p:spPr>
          <a:xfrm>
            <a:off x="4762500" y="4781550"/>
            <a:ext cx="4306086" cy="19963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F151D50-9AA2-48A7-813D-B824383664DA}"/>
              </a:ext>
            </a:extLst>
          </p:cNvPr>
          <p:cNvPicPr>
            <a:picLocks noChangeAspect="1"/>
          </p:cNvPicPr>
          <p:nvPr/>
        </p:nvPicPr>
        <p:blipFill>
          <a:blip r:embed="rId4"/>
          <a:stretch>
            <a:fillRect/>
          </a:stretch>
        </p:blipFill>
        <p:spPr>
          <a:xfrm>
            <a:off x="4871576" y="4890164"/>
            <a:ext cx="4069080" cy="1763962"/>
          </a:xfrm>
          <a:prstGeom prst="rect">
            <a:avLst/>
          </a:prstGeom>
        </p:spPr>
      </p:pic>
      <p:sp>
        <p:nvSpPr>
          <p:cNvPr id="15" name="TextBox 14">
            <a:extLst>
              <a:ext uri="{FF2B5EF4-FFF2-40B4-BE49-F238E27FC236}">
                <a16:creationId xmlns:a16="http://schemas.microsoft.com/office/drawing/2014/main" id="{D478058E-39F6-48E7-8874-453B44BCB70C}"/>
              </a:ext>
            </a:extLst>
          </p:cNvPr>
          <p:cNvSpPr txBox="1"/>
          <p:nvPr/>
        </p:nvSpPr>
        <p:spPr>
          <a:xfrm>
            <a:off x="65863" y="6571670"/>
            <a:ext cx="362245" cy="276999"/>
          </a:xfrm>
          <a:prstGeom prst="rect">
            <a:avLst/>
          </a:prstGeom>
          <a:noFill/>
        </p:spPr>
        <p:txBody>
          <a:bodyPr wrap="square" rtlCol="0">
            <a:spAutoFit/>
          </a:bodyPr>
          <a:lstStyle/>
          <a:p>
            <a:r>
              <a:rPr lang="en-US" sz="1200" dirty="0">
                <a:solidFill>
                  <a:schemeClr val="bg1"/>
                </a:solidFill>
              </a:rPr>
              <a:t>13</a:t>
            </a:r>
          </a:p>
        </p:txBody>
      </p:sp>
    </p:spTree>
    <p:extLst>
      <p:ext uri="{BB962C8B-B14F-4D97-AF65-F5344CB8AC3E}">
        <p14:creationId xmlns:p14="http://schemas.microsoft.com/office/powerpoint/2010/main" val="123069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E574E5-2AAE-4E32-8765-64D66BBBB528}"/>
              </a:ext>
            </a:extLst>
          </p:cNvPr>
          <p:cNvSpPr/>
          <p:nvPr/>
        </p:nvSpPr>
        <p:spPr>
          <a:xfrm>
            <a:off x="247650" y="874571"/>
            <a:ext cx="6743700" cy="43061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DEA Efficient Frontiers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Arrow: Chevron 1">
            <a:extLst>
              <a:ext uri="{FF2B5EF4-FFF2-40B4-BE49-F238E27FC236}">
                <a16:creationId xmlns:a16="http://schemas.microsoft.com/office/drawing/2014/main" id="{979B1053-0317-4E60-BC7E-D9C9DAA3F2E8}"/>
              </a:ext>
            </a:extLst>
          </p:cNvPr>
          <p:cNvSpPr/>
          <p:nvPr/>
        </p:nvSpPr>
        <p:spPr>
          <a:xfrm>
            <a:off x="75819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3" name="Picture 12">
            <a:extLst>
              <a:ext uri="{FF2B5EF4-FFF2-40B4-BE49-F238E27FC236}">
                <a16:creationId xmlns:a16="http://schemas.microsoft.com/office/drawing/2014/main" id="{4EA373F7-F9CA-43A7-B41C-8703BCF1955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3389" y="1058693"/>
            <a:ext cx="6373368" cy="3956731"/>
          </a:xfrm>
          <a:prstGeom prst="rect">
            <a:avLst/>
          </a:prstGeom>
          <a:ln w="38100">
            <a:solidFill>
              <a:srgbClr val="10466A"/>
            </a:solidFill>
          </a:ln>
        </p:spPr>
      </p:pic>
      <p:sp>
        <p:nvSpPr>
          <p:cNvPr id="16" name="Rectangle 15">
            <a:extLst>
              <a:ext uri="{FF2B5EF4-FFF2-40B4-BE49-F238E27FC236}">
                <a16:creationId xmlns:a16="http://schemas.microsoft.com/office/drawing/2014/main" id="{EC95EC59-1137-4CA5-97C1-B6016DA2E4E3}"/>
              </a:ext>
            </a:extLst>
          </p:cNvPr>
          <p:cNvSpPr/>
          <p:nvPr/>
        </p:nvSpPr>
        <p:spPr>
          <a:xfrm>
            <a:off x="4762500" y="4781550"/>
            <a:ext cx="4306086" cy="19963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479D93D-609A-4A75-88E0-B682AC1E24B3}"/>
              </a:ext>
            </a:extLst>
          </p:cNvPr>
          <p:cNvPicPr>
            <a:picLocks noChangeAspect="1"/>
          </p:cNvPicPr>
          <p:nvPr/>
        </p:nvPicPr>
        <p:blipFill>
          <a:blip r:embed="rId4"/>
          <a:stretch>
            <a:fillRect/>
          </a:stretch>
        </p:blipFill>
        <p:spPr>
          <a:xfrm>
            <a:off x="4871576" y="4891258"/>
            <a:ext cx="4069080" cy="1758051"/>
          </a:xfrm>
          <a:prstGeom prst="rect">
            <a:avLst/>
          </a:prstGeom>
        </p:spPr>
      </p:pic>
      <p:sp>
        <p:nvSpPr>
          <p:cNvPr id="15" name="TextBox 14">
            <a:extLst>
              <a:ext uri="{FF2B5EF4-FFF2-40B4-BE49-F238E27FC236}">
                <a16:creationId xmlns:a16="http://schemas.microsoft.com/office/drawing/2014/main" id="{BC73DE29-9357-469F-95C0-94D15396DE86}"/>
              </a:ext>
            </a:extLst>
          </p:cNvPr>
          <p:cNvSpPr txBox="1"/>
          <p:nvPr/>
        </p:nvSpPr>
        <p:spPr>
          <a:xfrm>
            <a:off x="65863" y="6571670"/>
            <a:ext cx="362245" cy="276999"/>
          </a:xfrm>
          <a:prstGeom prst="rect">
            <a:avLst/>
          </a:prstGeom>
          <a:noFill/>
        </p:spPr>
        <p:txBody>
          <a:bodyPr wrap="square" rtlCol="0">
            <a:spAutoFit/>
          </a:bodyPr>
          <a:lstStyle/>
          <a:p>
            <a:r>
              <a:rPr lang="en-US" sz="1200" dirty="0">
                <a:solidFill>
                  <a:schemeClr val="bg1"/>
                </a:solidFill>
              </a:rPr>
              <a:t>14</a:t>
            </a:r>
          </a:p>
        </p:txBody>
      </p:sp>
    </p:spTree>
    <p:extLst>
      <p:ext uri="{BB962C8B-B14F-4D97-AF65-F5344CB8AC3E}">
        <p14:creationId xmlns:p14="http://schemas.microsoft.com/office/powerpoint/2010/main" val="124059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E574E5-2AAE-4E32-8765-64D66BBBB528}"/>
              </a:ext>
            </a:extLst>
          </p:cNvPr>
          <p:cNvSpPr/>
          <p:nvPr/>
        </p:nvSpPr>
        <p:spPr>
          <a:xfrm>
            <a:off x="247650" y="874571"/>
            <a:ext cx="6743700" cy="43061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DEA Efficient Frontiers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Arrow: Chevron 1">
            <a:extLst>
              <a:ext uri="{FF2B5EF4-FFF2-40B4-BE49-F238E27FC236}">
                <a16:creationId xmlns:a16="http://schemas.microsoft.com/office/drawing/2014/main" id="{979B1053-0317-4E60-BC7E-D9C9DAA3F2E8}"/>
              </a:ext>
            </a:extLst>
          </p:cNvPr>
          <p:cNvSpPr/>
          <p:nvPr/>
        </p:nvSpPr>
        <p:spPr>
          <a:xfrm>
            <a:off x="75819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3" name="Picture 12">
            <a:extLst>
              <a:ext uri="{FF2B5EF4-FFF2-40B4-BE49-F238E27FC236}">
                <a16:creationId xmlns:a16="http://schemas.microsoft.com/office/drawing/2014/main" id="{B717A680-849C-4BA2-BA10-2E3D65C4C12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3389" y="1058693"/>
            <a:ext cx="6373368" cy="3956731"/>
          </a:xfrm>
          <a:prstGeom prst="rect">
            <a:avLst/>
          </a:prstGeom>
          <a:ln w="38100">
            <a:solidFill>
              <a:srgbClr val="10466A"/>
            </a:solidFill>
          </a:ln>
        </p:spPr>
      </p:pic>
      <p:sp>
        <p:nvSpPr>
          <p:cNvPr id="16" name="Rectangle 15">
            <a:extLst>
              <a:ext uri="{FF2B5EF4-FFF2-40B4-BE49-F238E27FC236}">
                <a16:creationId xmlns:a16="http://schemas.microsoft.com/office/drawing/2014/main" id="{EC95EC59-1137-4CA5-97C1-B6016DA2E4E3}"/>
              </a:ext>
            </a:extLst>
          </p:cNvPr>
          <p:cNvSpPr/>
          <p:nvPr/>
        </p:nvSpPr>
        <p:spPr>
          <a:xfrm>
            <a:off x="4762500" y="4781550"/>
            <a:ext cx="4306086" cy="19963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A5EACC-494D-4350-A748-89039FE73306}"/>
              </a:ext>
            </a:extLst>
          </p:cNvPr>
          <p:cNvPicPr>
            <a:picLocks noChangeAspect="1"/>
          </p:cNvPicPr>
          <p:nvPr/>
        </p:nvPicPr>
        <p:blipFill rotWithShape="1">
          <a:blip r:embed="rId4"/>
          <a:srcRect l="23061" t="40113" r="36735" b="29431"/>
          <a:stretch/>
        </p:blipFill>
        <p:spPr>
          <a:xfrm>
            <a:off x="4879906" y="4890163"/>
            <a:ext cx="4076526" cy="1771893"/>
          </a:xfrm>
          <a:prstGeom prst="rect">
            <a:avLst/>
          </a:prstGeom>
        </p:spPr>
      </p:pic>
      <p:sp>
        <p:nvSpPr>
          <p:cNvPr id="15" name="TextBox 14">
            <a:extLst>
              <a:ext uri="{FF2B5EF4-FFF2-40B4-BE49-F238E27FC236}">
                <a16:creationId xmlns:a16="http://schemas.microsoft.com/office/drawing/2014/main" id="{F32727B5-6B8C-4E29-9413-D436E493F568}"/>
              </a:ext>
            </a:extLst>
          </p:cNvPr>
          <p:cNvSpPr txBox="1"/>
          <p:nvPr/>
        </p:nvSpPr>
        <p:spPr>
          <a:xfrm>
            <a:off x="65863" y="6571670"/>
            <a:ext cx="362245" cy="276999"/>
          </a:xfrm>
          <a:prstGeom prst="rect">
            <a:avLst/>
          </a:prstGeom>
          <a:noFill/>
        </p:spPr>
        <p:txBody>
          <a:bodyPr wrap="square" rtlCol="0">
            <a:spAutoFit/>
          </a:bodyPr>
          <a:lstStyle/>
          <a:p>
            <a:r>
              <a:rPr lang="en-US" sz="1200" dirty="0">
                <a:solidFill>
                  <a:schemeClr val="bg1"/>
                </a:solidFill>
              </a:rPr>
              <a:t>15</a:t>
            </a:r>
          </a:p>
        </p:txBody>
      </p:sp>
    </p:spTree>
    <p:extLst>
      <p:ext uri="{BB962C8B-B14F-4D97-AF65-F5344CB8AC3E}">
        <p14:creationId xmlns:p14="http://schemas.microsoft.com/office/powerpoint/2010/main" val="1940744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E574E5-2AAE-4E32-8765-64D66BBBB528}"/>
              </a:ext>
            </a:extLst>
          </p:cNvPr>
          <p:cNvSpPr/>
          <p:nvPr/>
        </p:nvSpPr>
        <p:spPr>
          <a:xfrm>
            <a:off x="247650" y="874571"/>
            <a:ext cx="6743700" cy="43061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DEA Efficient Frontiers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Arrow: Chevron 1">
            <a:extLst>
              <a:ext uri="{FF2B5EF4-FFF2-40B4-BE49-F238E27FC236}">
                <a16:creationId xmlns:a16="http://schemas.microsoft.com/office/drawing/2014/main" id="{979B1053-0317-4E60-BC7E-D9C9DAA3F2E8}"/>
              </a:ext>
            </a:extLst>
          </p:cNvPr>
          <p:cNvSpPr/>
          <p:nvPr/>
        </p:nvSpPr>
        <p:spPr>
          <a:xfrm>
            <a:off x="75819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7" name="Picture 16">
            <a:extLst>
              <a:ext uri="{FF2B5EF4-FFF2-40B4-BE49-F238E27FC236}">
                <a16:creationId xmlns:a16="http://schemas.microsoft.com/office/drawing/2014/main" id="{6E16D3BF-FABE-4E17-9A71-75B44954E01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3389" y="1058693"/>
            <a:ext cx="6373368" cy="3956731"/>
          </a:xfrm>
          <a:prstGeom prst="rect">
            <a:avLst/>
          </a:prstGeom>
          <a:ln w="38100">
            <a:solidFill>
              <a:srgbClr val="10466A"/>
            </a:solidFill>
          </a:ln>
        </p:spPr>
      </p:pic>
      <p:sp>
        <p:nvSpPr>
          <p:cNvPr id="16" name="Rectangle 15">
            <a:extLst>
              <a:ext uri="{FF2B5EF4-FFF2-40B4-BE49-F238E27FC236}">
                <a16:creationId xmlns:a16="http://schemas.microsoft.com/office/drawing/2014/main" id="{EC95EC59-1137-4CA5-97C1-B6016DA2E4E3}"/>
              </a:ext>
            </a:extLst>
          </p:cNvPr>
          <p:cNvSpPr/>
          <p:nvPr/>
        </p:nvSpPr>
        <p:spPr>
          <a:xfrm>
            <a:off x="4762500" y="4781550"/>
            <a:ext cx="4306086" cy="19963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048FF4E-0340-4B50-9731-A4757F692448}"/>
              </a:ext>
            </a:extLst>
          </p:cNvPr>
          <p:cNvPicPr>
            <a:picLocks noChangeAspect="1"/>
          </p:cNvPicPr>
          <p:nvPr/>
        </p:nvPicPr>
        <p:blipFill>
          <a:blip r:embed="rId4"/>
          <a:stretch>
            <a:fillRect/>
          </a:stretch>
        </p:blipFill>
        <p:spPr>
          <a:xfrm>
            <a:off x="4881003" y="4899206"/>
            <a:ext cx="4069080" cy="1761010"/>
          </a:xfrm>
          <a:prstGeom prst="rect">
            <a:avLst/>
          </a:prstGeom>
        </p:spPr>
      </p:pic>
      <p:sp>
        <p:nvSpPr>
          <p:cNvPr id="13" name="TextBox 12">
            <a:extLst>
              <a:ext uri="{FF2B5EF4-FFF2-40B4-BE49-F238E27FC236}">
                <a16:creationId xmlns:a16="http://schemas.microsoft.com/office/drawing/2014/main" id="{4858E96B-F533-4BC9-A394-CEF3BB541904}"/>
              </a:ext>
            </a:extLst>
          </p:cNvPr>
          <p:cNvSpPr txBox="1"/>
          <p:nvPr/>
        </p:nvSpPr>
        <p:spPr>
          <a:xfrm>
            <a:off x="65863" y="6571670"/>
            <a:ext cx="362245" cy="276999"/>
          </a:xfrm>
          <a:prstGeom prst="rect">
            <a:avLst/>
          </a:prstGeom>
          <a:noFill/>
        </p:spPr>
        <p:txBody>
          <a:bodyPr wrap="square" rtlCol="0">
            <a:spAutoFit/>
          </a:bodyPr>
          <a:lstStyle/>
          <a:p>
            <a:r>
              <a:rPr lang="en-US" sz="1200" dirty="0">
                <a:solidFill>
                  <a:schemeClr val="bg1"/>
                </a:solidFill>
              </a:rPr>
              <a:t>16</a:t>
            </a:r>
          </a:p>
        </p:txBody>
      </p:sp>
    </p:spTree>
    <p:extLst>
      <p:ext uri="{BB962C8B-B14F-4D97-AF65-F5344CB8AC3E}">
        <p14:creationId xmlns:p14="http://schemas.microsoft.com/office/powerpoint/2010/main" val="329980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DE574E5-2AAE-4E32-8765-64D66BBBB528}"/>
              </a:ext>
            </a:extLst>
          </p:cNvPr>
          <p:cNvSpPr/>
          <p:nvPr/>
        </p:nvSpPr>
        <p:spPr>
          <a:xfrm>
            <a:off x="247650" y="874571"/>
            <a:ext cx="6743700" cy="43061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DEA Efficient Frontiers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Arrow: Chevron 1">
            <a:extLst>
              <a:ext uri="{FF2B5EF4-FFF2-40B4-BE49-F238E27FC236}">
                <a16:creationId xmlns:a16="http://schemas.microsoft.com/office/drawing/2014/main" id="{979B1053-0317-4E60-BC7E-D9C9DAA3F2E8}"/>
              </a:ext>
            </a:extLst>
          </p:cNvPr>
          <p:cNvSpPr/>
          <p:nvPr/>
        </p:nvSpPr>
        <p:spPr>
          <a:xfrm>
            <a:off x="75819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5" name="Picture 14">
            <a:extLst>
              <a:ext uri="{FF2B5EF4-FFF2-40B4-BE49-F238E27FC236}">
                <a16:creationId xmlns:a16="http://schemas.microsoft.com/office/drawing/2014/main" id="{3A8C3C41-3E7E-4ADE-9867-CE663623FA0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2816" y="1055803"/>
            <a:ext cx="6373368" cy="3960304"/>
          </a:xfrm>
          <a:prstGeom prst="rect">
            <a:avLst/>
          </a:prstGeom>
          <a:ln w="38100">
            <a:solidFill>
              <a:srgbClr val="10466A"/>
            </a:solidFill>
          </a:ln>
        </p:spPr>
      </p:pic>
      <p:sp>
        <p:nvSpPr>
          <p:cNvPr id="16" name="Rectangle 15">
            <a:extLst>
              <a:ext uri="{FF2B5EF4-FFF2-40B4-BE49-F238E27FC236}">
                <a16:creationId xmlns:a16="http://schemas.microsoft.com/office/drawing/2014/main" id="{EC95EC59-1137-4CA5-97C1-B6016DA2E4E3}"/>
              </a:ext>
            </a:extLst>
          </p:cNvPr>
          <p:cNvSpPr/>
          <p:nvPr/>
        </p:nvSpPr>
        <p:spPr>
          <a:xfrm>
            <a:off x="4762500" y="4781550"/>
            <a:ext cx="4306086" cy="1996322"/>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E6F7C2-58A0-4BC1-887A-D86951888B16}"/>
              </a:ext>
            </a:extLst>
          </p:cNvPr>
          <p:cNvPicPr>
            <a:picLocks noChangeAspect="1"/>
          </p:cNvPicPr>
          <p:nvPr/>
        </p:nvPicPr>
        <p:blipFill>
          <a:blip r:embed="rId4"/>
          <a:stretch>
            <a:fillRect/>
          </a:stretch>
        </p:blipFill>
        <p:spPr>
          <a:xfrm>
            <a:off x="4901939" y="4897315"/>
            <a:ext cx="4059936" cy="1776628"/>
          </a:xfrm>
          <a:prstGeom prst="rect">
            <a:avLst/>
          </a:prstGeom>
        </p:spPr>
      </p:pic>
      <p:sp>
        <p:nvSpPr>
          <p:cNvPr id="17" name="TextBox 16">
            <a:extLst>
              <a:ext uri="{FF2B5EF4-FFF2-40B4-BE49-F238E27FC236}">
                <a16:creationId xmlns:a16="http://schemas.microsoft.com/office/drawing/2014/main" id="{D08D582D-8DA9-475B-9044-59A5091961E5}"/>
              </a:ext>
            </a:extLst>
          </p:cNvPr>
          <p:cNvSpPr txBox="1"/>
          <p:nvPr/>
        </p:nvSpPr>
        <p:spPr>
          <a:xfrm>
            <a:off x="65863" y="6571670"/>
            <a:ext cx="362245" cy="276999"/>
          </a:xfrm>
          <a:prstGeom prst="rect">
            <a:avLst/>
          </a:prstGeom>
          <a:noFill/>
        </p:spPr>
        <p:txBody>
          <a:bodyPr wrap="square" rtlCol="0">
            <a:spAutoFit/>
          </a:bodyPr>
          <a:lstStyle/>
          <a:p>
            <a:r>
              <a:rPr lang="en-US" sz="1200" dirty="0">
                <a:solidFill>
                  <a:schemeClr val="bg1"/>
                </a:solidFill>
              </a:rPr>
              <a:t>17</a:t>
            </a:r>
          </a:p>
        </p:txBody>
      </p:sp>
    </p:spTree>
    <p:extLst>
      <p:ext uri="{BB962C8B-B14F-4D97-AF65-F5344CB8AC3E}">
        <p14:creationId xmlns:p14="http://schemas.microsoft.com/office/powerpoint/2010/main" val="245016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1D8CAC-F717-4FC0-AD2C-44E79F9C5053}"/>
              </a:ext>
            </a:extLst>
          </p:cNvPr>
          <p:cNvSpPr/>
          <p:nvPr/>
        </p:nvSpPr>
        <p:spPr>
          <a:xfrm>
            <a:off x="923343" y="1657544"/>
            <a:ext cx="7451483" cy="3495675"/>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981800" cy="551530"/>
          </a:xfrm>
        </p:spPr>
        <p:txBody>
          <a:bodyPr/>
          <a:lstStyle/>
          <a:p>
            <a:r>
              <a:rPr lang="en-US" sz="3200" dirty="0"/>
              <a:t>DEA Model Comparison</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Arrow: Chevron 1">
            <a:extLst>
              <a:ext uri="{FF2B5EF4-FFF2-40B4-BE49-F238E27FC236}">
                <a16:creationId xmlns:a16="http://schemas.microsoft.com/office/drawing/2014/main" id="{979B1053-0317-4E60-BC7E-D9C9DAA3F2E8}"/>
              </a:ext>
            </a:extLst>
          </p:cNvPr>
          <p:cNvSpPr/>
          <p:nvPr/>
        </p:nvSpPr>
        <p:spPr>
          <a:xfrm>
            <a:off x="75819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2" name="Picture 11">
            <a:extLst>
              <a:ext uri="{FF2B5EF4-FFF2-40B4-BE49-F238E27FC236}">
                <a16:creationId xmlns:a16="http://schemas.microsoft.com/office/drawing/2014/main" id="{049A1F2B-BFC0-44C7-A477-A2260E78FCAE}"/>
              </a:ext>
            </a:extLst>
          </p:cNvPr>
          <p:cNvPicPr>
            <a:picLocks noChangeAspect="1"/>
          </p:cNvPicPr>
          <p:nvPr/>
        </p:nvPicPr>
        <p:blipFill>
          <a:blip r:embed="rId2"/>
          <a:stretch>
            <a:fillRect/>
          </a:stretch>
        </p:blipFill>
        <p:spPr>
          <a:xfrm>
            <a:off x="201946" y="2057809"/>
            <a:ext cx="8705850" cy="2571535"/>
          </a:xfrm>
          <a:prstGeom prst="rect">
            <a:avLst/>
          </a:prstGeom>
          <a:ln w="38100">
            <a:solidFill>
              <a:srgbClr val="0E3E5E"/>
            </a:solidFill>
          </a:ln>
        </p:spPr>
      </p:pic>
      <p:sp>
        <p:nvSpPr>
          <p:cNvPr id="14" name="Oval 13">
            <a:extLst>
              <a:ext uri="{FF2B5EF4-FFF2-40B4-BE49-F238E27FC236}">
                <a16:creationId xmlns:a16="http://schemas.microsoft.com/office/drawing/2014/main" id="{6E9D9743-A83C-4784-9834-E89A6DB8C665}"/>
              </a:ext>
            </a:extLst>
          </p:cNvPr>
          <p:cNvSpPr/>
          <p:nvPr/>
        </p:nvSpPr>
        <p:spPr>
          <a:xfrm>
            <a:off x="637593" y="4525521"/>
            <a:ext cx="361950" cy="365760"/>
          </a:xfrm>
          <a:prstGeom prst="ellipse">
            <a:avLst/>
          </a:prstGeom>
          <a:solidFill>
            <a:srgbClr val="C0C0C0"/>
          </a:solidFill>
          <a:ln w="31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E5E"/>
                </a:solidFill>
              </a:rPr>
              <a:t>1</a:t>
            </a:r>
          </a:p>
        </p:txBody>
      </p:sp>
      <p:sp>
        <p:nvSpPr>
          <p:cNvPr id="15" name="Oval 14">
            <a:extLst>
              <a:ext uri="{FF2B5EF4-FFF2-40B4-BE49-F238E27FC236}">
                <a16:creationId xmlns:a16="http://schemas.microsoft.com/office/drawing/2014/main" id="{81D25911-4EEB-4D51-9A49-B530CEB02EF6}"/>
              </a:ext>
            </a:extLst>
          </p:cNvPr>
          <p:cNvSpPr/>
          <p:nvPr/>
        </p:nvSpPr>
        <p:spPr>
          <a:xfrm>
            <a:off x="1923468" y="4525521"/>
            <a:ext cx="361950" cy="365760"/>
          </a:xfrm>
          <a:prstGeom prst="ellipse">
            <a:avLst/>
          </a:prstGeom>
          <a:solidFill>
            <a:srgbClr val="C0C0C0"/>
          </a:solidFill>
          <a:ln w="31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E5E"/>
                </a:solidFill>
              </a:rPr>
              <a:t>2</a:t>
            </a:r>
          </a:p>
        </p:txBody>
      </p:sp>
      <p:sp>
        <p:nvSpPr>
          <p:cNvPr id="16" name="Oval 15">
            <a:extLst>
              <a:ext uri="{FF2B5EF4-FFF2-40B4-BE49-F238E27FC236}">
                <a16:creationId xmlns:a16="http://schemas.microsoft.com/office/drawing/2014/main" id="{9F9CE78C-D769-4875-809E-36596BB98EF8}"/>
              </a:ext>
            </a:extLst>
          </p:cNvPr>
          <p:cNvSpPr/>
          <p:nvPr/>
        </p:nvSpPr>
        <p:spPr>
          <a:xfrm>
            <a:off x="3276018" y="4525521"/>
            <a:ext cx="361950" cy="365760"/>
          </a:xfrm>
          <a:prstGeom prst="ellipse">
            <a:avLst/>
          </a:prstGeom>
          <a:solidFill>
            <a:srgbClr val="C0C0C0"/>
          </a:solidFill>
          <a:ln w="31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E5E"/>
                </a:solidFill>
              </a:rPr>
              <a:t>3</a:t>
            </a:r>
          </a:p>
        </p:txBody>
      </p:sp>
      <p:sp>
        <p:nvSpPr>
          <p:cNvPr id="17" name="Oval 16">
            <a:extLst>
              <a:ext uri="{FF2B5EF4-FFF2-40B4-BE49-F238E27FC236}">
                <a16:creationId xmlns:a16="http://schemas.microsoft.com/office/drawing/2014/main" id="{0988C25D-67BF-4776-9680-43288E3433F2}"/>
              </a:ext>
            </a:extLst>
          </p:cNvPr>
          <p:cNvSpPr/>
          <p:nvPr/>
        </p:nvSpPr>
        <p:spPr>
          <a:xfrm>
            <a:off x="4628568" y="4525521"/>
            <a:ext cx="361950" cy="365760"/>
          </a:xfrm>
          <a:prstGeom prst="ellipse">
            <a:avLst/>
          </a:prstGeom>
          <a:solidFill>
            <a:srgbClr val="C0C0C0"/>
          </a:solidFill>
          <a:ln w="31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E5E"/>
                </a:solidFill>
              </a:rPr>
              <a:t>4</a:t>
            </a:r>
          </a:p>
        </p:txBody>
      </p:sp>
      <p:sp>
        <p:nvSpPr>
          <p:cNvPr id="18" name="Oval 17">
            <a:extLst>
              <a:ext uri="{FF2B5EF4-FFF2-40B4-BE49-F238E27FC236}">
                <a16:creationId xmlns:a16="http://schemas.microsoft.com/office/drawing/2014/main" id="{F5EDA01E-A03E-40FB-BD3E-C3A6D7A4BC60}"/>
              </a:ext>
            </a:extLst>
          </p:cNvPr>
          <p:cNvSpPr/>
          <p:nvPr/>
        </p:nvSpPr>
        <p:spPr>
          <a:xfrm>
            <a:off x="5962068" y="4525521"/>
            <a:ext cx="361950" cy="365760"/>
          </a:xfrm>
          <a:prstGeom prst="ellipse">
            <a:avLst/>
          </a:prstGeom>
          <a:solidFill>
            <a:srgbClr val="C0C0C0"/>
          </a:solidFill>
          <a:ln w="31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E5E"/>
                </a:solidFill>
              </a:rPr>
              <a:t>5</a:t>
            </a:r>
          </a:p>
        </p:txBody>
      </p:sp>
      <p:sp>
        <p:nvSpPr>
          <p:cNvPr id="19" name="Oval 18">
            <a:extLst>
              <a:ext uri="{FF2B5EF4-FFF2-40B4-BE49-F238E27FC236}">
                <a16:creationId xmlns:a16="http://schemas.microsoft.com/office/drawing/2014/main" id="{468222FF-A508-47B2-A1EB-A356B6564127}"/>
              </a:ext>
            </a:extLst>
          </p:cNvPr>
          <p:cNvSpPr/>
          <p:nvPr/>
        </p:nvSpPr>
        <p:spPr>
          <a:xfrm rot="2392387">
            <a:off x="6524569" y="4349594"/>
            <a:ext cx="557097" cy="2201015"/>
          </a:xfrm>
          <a:prstGeom prst="ellipse">
            <a:avLst/>
          </a:prstGeom>
          <a:solidFill>
            <a:srgbClr val="C0C0C0"/>
          </a:solidFill>
          <a:ln w="31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E3E5E"/>
              </a:solidFill>
            </a:endParaRPr>
          </a:p>
        </p:txBody>
      </p:sp>
      <p:sp>
        <p:nvSpPr>
          <p:cNvPr id="9" name="TextBox 8">
            <a:extLst>
              <a:ext uri="{FF2B5EF4-FFF2-40B4-BE49-F238E27FC236}">
                <a16:creationId xmlns:a16="http://schemas.microsoft.com/office/drawing/2014/main" id="{4301176D-CB2F-4532-97DD-D2FFC231D56D}"/>
              </a:ext>
            </a:extLst>
          </p:cNvPr>
          <p:cNvSpPr txBox="1"/>
          <p:nvPr/>
        </p:nvSpPr>
        <p:spPr>
          <a:xfrm rot="18621089">
            <a:off x="5915990" y="5265434"/>
            <a:ext cx="1774254" cy="369332"/>
          </a:xfrm>
          <a:prstGeom prst="rect">
            <a:avLst/>
          </a:prstGeom>
          <a:noFill/>
        </p:spPr>
        <p:txBody>
          <a:bodyPr wrap="square" rtlCol="0">
            <a:spAutoFit/>
          </a:bodyPr>
          <a:lstStyle/>
          <a:p>
            <a:r>
              <a:rPr lang="en-US" b="1" dirty="0">
                <a:solidFill>
                  <a:srgbClr val="10466A"/>
                </a:solidFill>
              </a:rPr>
              <a:t>Weighted DEA</a:t>
            </a:r>
          </a:p>
        </p:txBody>
      </p:sp>
      <p:sp>
        <p:nvSpPr>
          <p:cNvPr id="20" name="Oval 19">
            <a:extLst>
              <a:ext uri="{FF2B5EF4-FFF2-40B4-BE49-F238E27FC236}">
                <a16:creationId xmlns:a16="http://schemas.microsoft.com/office/drawing/2014/main" id="{8DE02E17-51F5-4A1D-9E6D-AF166BCBCE4F}"/>
              </a:ext>
            </a:extLst>
          </p:cNvPr>
          <p:cNvSpPr/>
          <p:nvPr/>
        </p:nvSpPr>
        <p:spPr>
          <a:xfrm rot="2392387">
            <a:off x="7835873" y="4332938"/>
            <a:ext cx="557097" cy="2201015"/>
          </a:xfrm>
          <a:prstGeom prst="ellipse">
            <a:avLst/>
          </a:prstGeom>
          <a:solidFill>
            <a:srgbClr val="C0C0C0"/>
          </a:solidFill>
          <a:ln w="31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E3E5E"/>
              </a:solidFill>
            </a:endParaRPr>
          </a:p>
        </p:txBody>
      </p:sp>
      <p:sp>
        <p:nvSpPr>
          <p:cNvPr id="21" name="TextBox 20">
            <a:extLst>
              <a:ext uri="{FF2B5EF4-FFF2-40B4-BE49-F238E27FC236}">
                <a16:creationId xmlns:a16="http://schemas.microsoft.com/office/drawing/2014/main" id="{CA4C7037-0F20-43C3-A80C-4EC435DE1C5D}"/>
              </a:ext>
            </a:extLst>
          </p:cNvPr>
          <p:cNvSpPr txBox="1"/>
          <p:nvPr/>
        </p:nvSpPr>
        <p:spPr>
          <a:xfrm rot="18621089">
            <a:off x="7773156" y="5248777"/>
            <a:ext cx="712440" cy="369332"/>
          </a:xfrm>
          <a:prstGeom prst="rect">
            <a:avLst/>
          </a:prstGeom>
          <a:noFill/>
        </p:spPr>
        <p:txBody>
          <a:bodyPr wrap="square" rtlCol="0">
            <a:spAutoFit/>
          </a:bodyPr>
          <a:lstStyle/>
          <a:p>
            <a:r>
              <a:rPr lang="en-US" b="1" dirty="0">
                <a:solidFill>
                  <a:srgbClr val="10466A"/>
                </a:solidFill>
              </a:rPr>
              <a:t>AHP</a:t>
            </a:r>
          </a:p>
        </p:txBody>
      </p:sp>
      <p:sp>
        <p:nvSpPr>
          <p:cNvPr id="23" name="TextBox 22">
            <a:extLst>
              <a:ext uri="{FF2B5EF4-FFF2-40B4-BE49-F238E27FC236}">
                <a16:creationId xmlns:a16="http://schemas.microsoft.com/office/drawing/2014/main" id="{DA1AE544-BF8E-4D16-88BE-CE2820421BC6}"/>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18</a:t>
            </a:r>
          </a:p>
        </p:txBody>
      </p:sp>
    </p:spTree>
    <p:extLst>
      <p:ext uri="{BB962C8B-B14F-4D97-AF65-F5344CB8AC3E}">
        <p14:creationId xmlns:p14="http://schemas.microsoft.com/office/powerpoint/2010/main" val="257042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5536538" cy="1131028"/>
          </a:xfrm>
        </p:spPr>
        <p:txBody>
          <a:bodyPr/>
          <a:lstStyle/>
          <a:p>
            <a:r>
              <a:rPr lang="en-US" sz="3200" dirty="0"/>
              <a:t>Predictor Discovery</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6D2F4973-2BDA-4D25-B6E5-271BB9F1422E}"/>
              </a:ext>
            </a:extLst>
          </p:cNvPr>
          <p:cNvSpPr/>
          <p:nvPr/>
        </p:nvSpPr>
        <p:spPr>
          <a:xfrm>
            <a:off x="81153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Cube 9">
            <a:extLst>
              <a:ext uri="{FF2B5EF4-FFF2-40B4-BE49-F238E27FC236}">
                <a16:creationId xmlns:a16="http://schemas.microsoft.com/office/drawing/2014/main" id="{0CD1DC6B-CD70-473B-BA15-3C9A0E84A439}"/>
              </a:ext>
            </a:extLst>
          </p:cNvPr>
          <p:cNvSpPr/>
          <p:nvPr/>
        </p:nvSpPr>
        <p:spPr>
          <a:xfrm>
            <a:off x="3284117" y="3167865"/>
            <a:ext cx="2726727" cy="2182772"/>
          </a:xfrm>
          <a:prstGeom prst="cube">
            <a:avLst/>
          </a:prstGeom>
          <a:solidFill>
            <a:schemeClr val="tx1"/>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Bent 10">
            <a:extLst>
              <a:ext uri="{FF2B5EF4-FFF2-40B4-BE49-F238E27FC236}">
                <a16:creationId xmlns:a16="http://schemas.microsoft.com/office/drawing/2014/main" id="{FCBFDA21-DFAF-4E02-B87B-9A37A52A7E14}"/>
              </a:ext>
            </a:extLst>
          </p:cNvPr>
          <p:cNvSpPr/>
          <p:nvPr/>
        </p:nvSpPr>
        <p:spPr>
          <a:xfrm rot="5400000">
            <a:off x="3086100" y="2038351"/>
            <a:ext cx="1365969" cy="1600200"/>
          </a:xfrm>
          <a:prstGeom prst="bentArrow">
            <a:avLst>
              <a:gd name="adj1" fmla="val 25000"/>
              <a:gd name="adj2" fmla="val 25000"/>
              <a:gd name="adj3" fmla="val 34065"/>
              <a:gd name="adj4" fmla="val 43750"/>
            </a:avLst>
          </a:prstGeom>
          <a:solidFill>
            <a:srgbClr val="0E3E5E"/>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070CF3C-55C1-4A84-9D3C-B1C9B411DEED}"/>
              </a:ext>
            </a:extLst>
          </p:cNvPr>
          <p:cNvSpPr/>
          <p:nvPr/>
        </p:nvSpPr>
        <p:spPr>
          <a:xfrm rot="16200000">
            <a:off x="-669931" y="2664175"/>
            <a:ext cx="5002736" cy="2394311"/>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AEF707-2775-441F-BF4F-6579BC18BEC2}"/>
              </a:ext>
            </a:extLst>
          </p:cNvPr>
          <p:cNvSpPr/>
          <p:nvPr/>
        </p:nvSpPr>
        <p:spPr>
          <a:xfrm rot="16200000">
            <a:off x="5097299" y="2461830"/>
            <a:ext cx="5002736" cy="2799004"/>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Bent 13">
            <a:extLst>
              <a:ext uri="{FF2B5EF4-FFF2-40B4-BE49-F238E27FC236}">
                <a16:creationId xmlns:a16="http://schemas.microsoft.com/office/drawing/2014/main" id="{357848CA-A16D-4121-AE78-B1D5877E7BCF}"/>
              </a:ext>
            </a:extLst>
          </p:cNvPr>
          <p:cNvSpPr/>
          <p:nvPr/>
        </p:nvSpPr>
        <p:spPr>
          <a:xfrm>
            <a:off x="4876801" y="1863547"/>
            <a:ext cx="1365969" cy="1600200"/>
          </a:xfrm>
          <a:prstGeom prst="bentArrow">
            <a:avLst>
              <a:gd name="adj1" fmla="val 25000"/>
              <a:gd name="adj2" fmla="val 25000"/>
              <a:gd name="adj3" fmla="val 34065"/>
              <a:gd name="adj4" fmla="val 43750"/>
            </a:avLst>
          </a:prstGeom>
          <a:solidFill>
            <a:srgbClr val="0E3E5E"/>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14">
            <a:extLst>
              <a:ext uri="{FF2B5EF4-FFF2-40B4-BE49-F238E27FC236}">
                <a16:creationId xmlns:a16="http://schemas.microsoft.com/office/drawing/2014/main" id="{8BFB4523-BCBA-45CB-8CA7-50C26C342C63}"/>
              </a:ext>
            </a:extLst>
          </p:cNvPr>
          <p:cNvGrpSpPr/>
          <p:nvPr/>
        </p:nvGrpSpPr>
        <p:grpSpPr>
          <a:xfrm>
            <a:off x="6338996" y="1496830"/>
            <a:ext cx="2540808" cy="907941"/>
            <a:chOff x="6338996" y="1496830"/>
            <a:chExt cx="2540808" cy="907941"/>
          </a:xfrm>
        </p:grpSpPr>
        <p:sp>
          <p:nvSpPr>
            <p:cNvPr id="16" name="Rectangle 15">
              <a:extLst>
                <a:ext uri="{FF2B5EF4-FFF2-40B4-BE49-F238E27FC236}">
                  <a16:creationId xmlns:a16="http://schemas.microsoft.com/office/drawing/2014/main" id="{73A3AFD3-51EC-44BE-AFBE-310A3AD33DFD}"/>
                </a:ext>
              </a:extLst>
            </p:cNvPr>
            <p:cNvSpPr/>
            <p:nvPr/>
          </p:nvSpPr>
          <p:spPr>
            <a:xfrm rot="16200000">
              <a:off x="7186241" y="649586"/>
              <a:ext cx="846318" cy="2540808"/>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4FB3678-ABFF-4292-B363-3119BAE53DFD}"/>
                </a:ext>
              </a:extLst>
            </p:cNvPr>
            <p:cNvSpPr txBox="1"/>
            <p:nvPr/>
          </p:nvSpPr>
          <p:spPr>
            <a:xfrm>
              <a:off x="6417393" y="1496830"/>
              <a:ext cx="2325391" cy="907941"/>
            </a:xfrm>
            <a:prstGeom prst="rect">
              <a:avLst/>
            </a:prstGeom>
            <a:noFill/>
          </p:spPr>
          <p:txBody>
            <a:bodyPr wrap="square" rtlCol="0">
              <a:spAutoFit/>
            </a:bodyPr>
            <a:lstStyle/>
            <a:p>
              <a:pPr algn="ctr"/>
              <a:r>
                <a:rPr lang="en-US" sz="1400" dirty="0">
                  <a:solidFill>
                    <a:schemeClr val="bg1"/>
                  </a:solidFill>
                </a:rPr>
                <a:t>Percentage Decline in New HIV Infections Among Children </a:t>
              </a:r>
            </a:p>
            <a:p>
              <a:pPr algn="ctr"/>
              <a:r>
                <a:rPr lang="en-US" sz="1000" dirty="0">
                  <a:solidFill>
                    <a:schemeClr val="bg1"/>
                  </a:solidFill>
                </a:rPr>
                <a:t>(2009-2014)</a:t>
              </a:r>
              <a:endParaRPr lang="en-US" sz="1400" dirty="0">
                <a:solidFill>
                  <a:schemeClr val="bg1"/>
                </a:solidFill>
              </a:endParaRPr>
            </a:p>
          </p:txBody>
        </p:sp>
      </p:grpSp>
      <p:grpSp>
        <p:nvGrpSpPr>
          <p:cNvPr id="18" name="Group 17">
            <a:extLst>
              <a:ext uri="{FF2B5EF4-FFF2-40B4-BE49-F238E27FC236}">
                <a16:creationId xmlns:a16="http://schemas.microsoft.com/office/drawing/2014/main" id="{B37F9F56-24E4-4C73-B172-DCCAA9A38905}"/>
              </a:ext>
            </a:extLst>
          </p:cNvPr>
          <p:cNvGrpSpPr/>
          <p:nvPr/>
        </p:nvGrpSpPr>
        <p:grpSpPr>
          <a:xfrm>
            <a:off x="6338995" y="2428233"/>
            <a:ext cx="2540809" cy="954107"/>
            <a:chOff x="6338995" y="2428233"/>
            <a:chExt cx="2540809" cy="954107"/>
          </a:xfrm>
        </p:grpSpPr>
        <p:sp>
          <p:nvSpPr>
            <p:cNvPr id="19" name="Rectangle 18">
              <a:extLst>
                <a:ext uri="{FF2B5EF4-FFF2-40B4-BE49-F238E27FC236}">
                  <a16:creationId xmlns:a16="http://schemas.microsoft.com/office/drawing/2014/main" id="{639A6471-D8AA-4557-9EE3-95736E0EF532}"/>
                </a:ext>
              </a:extLst>
            </p:cNvPr>
            <p:cNvSpPr/>
            <p:nvPr/>
          </p:nvSpPr>
          <p:spPr>
            <a:xfrm rot="16200000">
              <a:off x="7186241" y="1607464"/>
              <a:ext cx="846318" cy="2540809"/>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C152F6F-3350-4752-8D46-40752B0215F4}"/>
                </a:ext>
              </a:extLst>
            </p:cNvPr>
            <p:cNvSpPr txBox="1"/>
            <p:nvPr/>
          </p:nvSpPr>
          <p:spPr>
            <a:xfrm>
              <a:off x="6389487" y="2428233"/>
              <a:ext cx="2439825" cy="954107"/>
            </a:xfrm>
            <a:prstGeom prst="rect">
              <a:avLst/>
            </a:prstGeom>
            <a:noFill/>
          </p:spPr>
          <p:txBody>
            <a:bodyPr wrap="square" rtlCol="0">
              <a:spAutoFit/>
            </a:bodyPr>
            <a:lstStyle/>
            <a:p>
              <a:pPr algn="ctr"/>
              <a:r>
                <a:rPr lang="en-US" sz="1400" dirty="0">
                  <a:solidFill>
                    <a:schemeClr val="bg1"/>
                  </a:solidFill>
                </a:rPr>
                <a:t>Percentage of Infants Born to Women Living with HIV Receiving a </a:t>
              </a:r>
              <a:r>
                <a:rPr lang="en-US" sz="1400" dirty="0" err="1">
                  <a:solidFill>
                    <a:schemeClr val="bg1"/>
                  </a:solidFill>
                </a:rPr>
                <a:t>Virological</a:t>
              </a:r>
              <a:r>
                <a:rPr lang="en-US" sz="1400" dirty="0">
                  <a:solidFill>
                    <a:schemeClr val="bg1"/>
                  </a:solidFill>
                </a:rPr>
                <a:t> Test within Two Months </a:t>
              </a:r>
              <a:r>
                <a:rPr lang="en-US" sz="1000" dirty="0">
                  <a:solidFill>
                    <a:schemeClr val="bg1"/>
                  </a:solidFill>
                </a:rPr>
                <a:t>(2014)</a:t>
              </a:r>
            </a:p>
          </p:txBody>
        </p:sp>
      </p:grpSp>
      <p:grpSp>
        <p:nvGrpSpPr>
          <p:cNvPr id="21" name="Group 20">
            <a:extLst>
              <a:ext uri="{FF2B5EF4-FFF2-40B4-BE49-F238E27FC236}">
                <a16:creationId xmlns:a16="http://schemas.microsoft.com/office/drawing/2014/main" id="{84BF7CEE-9373-40BA-B586-9BC541085F13}"/>
              </a:ext>
            </a:extLst>
          </p:cNvPr>
          <p:cNvGrpSpPr/>
          <p:nvPr/>
        </p:nvGrpSpPr>
        <p:grpSpPr>
          <a:xfrm>
            <a:off x="6340116" y="3389693"/>
            <a:ext cx="2517102" cy="954107"/>
            <a:chOff x="6340116" y="3389693"/>
            <a:chExt cx="2517102" cy="954107"/>
          </a:xfrm>
        </p:grpSpPr>
        <p:sp>
          <p:nvSpPr>
            <p:cNvPr id="22" name="Rectangle 21">
              <a:extLst>
                <a:ext uri="{FF2B5EF4-FFF2-40B4-BE49-F238E27FC236}">
                  <a16:creationId xmlns:a16="http://schemas.microsoft.com/office/drawing/2014/main" id="{45C9F4AD-CF50-4BDE-ADB2-4C91C1E35792}"/>
                </a:ext>
              </a:extLst>
            </p:cNvPr>
            <p:cNvSpPr/>
            <p:nvPr/>
          </p:nvSpPr>
          <p:spPr>
            <a:xfrm rot="16200000">
              <a:off x="7152339" y="2600119"/>
              <a:ext cx="892656" cy="2517102"/>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9F613AD-F72E-4F75-B7F2-62E0D1F2E4DF}"/>
                </a:ext>
              </a:extLst>
            </p:cNvPr>
            <p:cNvSpPr txBox="1"/>
            <p:nvPr/>
          </p:nvSpPr>
          <p:spPr>
            <a:xfrm>
              <a:off x="6431090" y="3389693"/>
              <a:ext cx="2311693" cy="954107"/>
            </a:xfrm>
            <a:prstGeom prst="rect">
              <a:avLst/>
            </a:prstGeom>
            <a:noFill/>
          </p:spPr>
          <p:txBody>
            <a:bodyPr wrap="square" rtlCol="0">
              <a:spAutoFit/>
            </a:bodyPr>
            <a:lstStyle/>
            <a:p>
              <a:pPr algn="ctr"/>
              <a:r>
                <a:rPr lang="en-US" sz="1400" dirty="0">
                  <a:solidFill>
                    <a:schemeClr val="bg1"/>
                  </a:solidFill>
                </a:rPr>
                <a:t>Percentage of Pregnant Women Living with HIV Receiving Antiretroviral Therapy </a:t>
              </a:r>
              <a:r>
                <a:rPr lang="en-US" sz="1100" dirty="0">
                  <a:solidFill>
                    <a:schemeClr val="bg1"/>
                  </a:solidFill>
                </a:rPr>
                <a:t>(2014)</a:t>
              </a:r>
              <a:endParaRPr lang="en-US" sz="1400" dirty="0">
                <a:solidFill>
                  <a:schemeClr val="bg1"/>
                </a:solidFill>
              </a:endParaRPr>
            </a:p>
          </p:txBody>
        </p:sp>
      </p:grpSp>
      <p:grpSp>
        <p:nvGrpSpPr>
          <p:cNvPr id="24" name="Group 23">
            <a:extLst>
              <a:ext uri="{FF2B5EF4-FFF2-40B4-BE49-F238E27FC236}">
                <a16:creationId xmlns:a16="http://schemas.microsoft.com/office/drawing/2014/main" id="{38B6D1AF-7DCB-49F2-A476-3780BE750257}"/>
              </a:ext>
            </a:extLst>
          </p:cNvPr>
          <p:cNvGrpSpPr/>
          <p:nvPr/>
        </p:nvGrpSpPr>
        <p:grpSpPr>
          <a:xfrm>
            <a:off x="6338998" y="4416313"/>
            <a:ext cx="2540806" cy="907941"/>
            <a:chOff x="6338998" y="4416313"/>
            <a:chExt cx="2540806" cy="907941"/>
          </a:xfrm>
        </p:grpSpPr>
        <p:sp>
          <p:nvSpPr>
            <p:cNvPr id="25" name="Rectangle 24">
              <a:extLst>
                <a:ext uri="{FF2B5EF4-FFF2-40B4-BE49-F238E27FC236}">
                  <a16:creationId xmlns:a16="http://schemas.microsoft.com/office/drawing/2014/main" id="{572C61C1-7621-4F36-955B-4A46D11BA62B}"/>
                </a:ext>
              </a:extLst>
            </p:cNvPr>
            <p:cNvSpPr/>
            <p:nvPr/>
          </p:nvSpPr>
          <p:spPr>
            <a:xfrm rot="16200000">
              <a:off x="7186242" y="3569070"/>
              <a:ext cx="846318" cy="2540806"/>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F9BDA758-9630-49C4-BFC3-61F61B61C88D}"/>
                </a:ext>
              </a:extLst>
            </p:cNvPr>
            <p:cNvSpPr txBox="1"/>
            <p:nvPr/>
          </p:nvSpPr>
          <p:spPr>
            <a:xfrm>
              <a:off x="6417393" y="4416313"/>
              <a:ext cx="2411920" cy="907941"/>
            </a:xfrm>
            <a:prstGeom prst="rect">
              <a:avLst/>
            </a:prstGeom>
            <a:noFill/>
          </p:spPr>
          <p:txBody>
            <a:bodyPr wrap="square" rtlCol="0">
              <a:spAutoFit/>
            </a:bodyPr>
            <a:lstStyle/>
            <a:p>
              <a:pPr algn="ctr"/>
              <a:r>
                <a:rPr lang="en-US" sz="1400" dirty="0">
                  <a:solidFill>
                    <a:schemeClr val="bg1"/>
                  </a:solidFill>
                </a:rPr>
                <a:t>Percentage of Children Living with HIV Receiving Antiretroviral Therapy </a:t>
              </a:r>
            </a:p>
            <a:p>
              <a:pPr algn="ctr"/>
              <a:r>
                <a:rPr lang="en-US" sz="1100" dirty="0">
                  <a:solidFill>
                    <a:schemeClr val="bg1"/>
                  </a:solidFill>
                </a:rPr>
                <a:t>(2014)</a:t>
              </a:r>
              <a:endParaRPr lang="en-US" sz="1400" dirty="0">
                <a:solidFill>
                  <a:schemeClr val="bg1"/>
                </a:solidFill>
              </a:endParaRPr>
            </a:p>
          </p:txBody>
        </p:sp>
      </p:grpSp>
      <p:grpSp>
        <p:nvGrpSpPr>
          <p:cNvPr id="27" name="Group 26">
            <a:extLst>
              <a:ext uri="{FF2B5EF4-FFF2-40B4-BE49-F238E27FC236}">
                <a16:creationId xmlns:a16="http://schemas.microsoft.com/office/drawing/2014/main" id="{4CBD59F0-9307-4FEE-A0D5-A2B5349B53C4}"/>
              </a:ext>
            </a:extLst>
          </p:cNvPr>
          <p:cNvGrpSpPr/>
          <p:nvPr/>
        </p:nvGrpSpPr>
        <p:grpSpPr>
          <a:xfrm>
            <a:off x="6338998" y="5354597"/>
            <a:ext cx="2540804" cy="907941"/>
            <a:chOff x="6338998" y="5354597"/>
            <a:chExt cx="2540804" cy="907941"/>
          </a:xfrm>
        </p:grpSpPr>
        <p:sp>
          <p:nvSpPr>
            <p:cNvPr id="28" name="Rectangle 27">
              <a:extLst>
                <a:ext uri="{FF2B5EF4-FFF2-40B4-BE49-F238E27FC236}">
                  <a16:creationId xmlns:a16="http://schemas.microsoft.com/office/drawing/2014/main" id="{35BDA2AC-C335-42C7-AEE2-2C696C6A299F}"/>
                </a:ext>
              </a:extLst>
            </p:cNvPr>
            <p:cNvSpPr/>
            <p:nvPr/>
          </p:nvSpPr>
          <p:spPr>
            <a:xfrm rot="16200000">
              <a:off x="7186241" y="4507355"/>
              <a:ext cx="846318" cy="2540804"/>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9B92B-817C-4A17-A79B-93176B5EF058}"/>
                </a:ext>
              </a:extLst>
            </p:cNvPr>
            <p:cNvSpPr txBox="1"/>
            <p:nvPr/>
          </p:nvSpPr>
          <p:spPr>
            <a:xfrm>
              <a:off x="6389487" y="5354597"/>
              <a:ext cx="2439826" cy="907941"/>
            </a:xfrm>
            <a:prstGeom prst="rect">
              <a:avLst/>
            </a:prstGeom>
            <a:noFill/>
          </p:spPr>
          <p:txBody>
            <a:bodyPr wrap="square" rtlCol="0">
              <a:spAutoFit/>
            </a:bodyPr>
            <a:lstStyle/>
            <a:p>
              <a:pPr algn="ctr"/>
              <a:r>
                <a:rPr lang="en-US" sz="1400" dirty="0">
                  <a:solidFill>
                    <a:schemeClr val="bg1"/>
                  </a:solidFill>
                </a:rPr>
                <a:t>Percentage of Children Exposed to HIV Receiving Co-Trimoxazole </a:t>
              </a:r>
            </a:p>
            <a:p>
              <a:pPr algn="ctr"/>
              <a:r>
                <a:rPr lang="en-US" sz="1100" dirty="0">
                  <a:solidFill>
                    <a:schemeClr val="bg1"/>
                  </a:solidFill>
                </a:rPr>
                <a:t>(2014)</a:t>
              </a:r>
              <a:endParaRPr lang="en-US" sz="1400" dirty="0">
                <a:solidFill>
                  <a:schemeClr val="bg1"/>
                </a:solidFill>
              </a:endParaRPr>
            </a:p>
          </p:txBody>
        </p:sp>
      </p:grpSp>
      <p:sp>
        <p:nvSpPr>
          <p:cNvPr id="30" name="Rectangle 29">
            <a:extLst>
              <a:ext uri="{FF2B5EF4-FFF2-40B4-BE49-F238E27FC236}">
                <a16:creationId xmlns:a16="http://schemas.microsoft.com/office/drawing/2014/main" id="{43276A74-9558-493C-8CDB-A0E191C2BD0A}"/>
              </a:ext>
            </a:extLst>
          </p:cNvPr>
          <p:cNvSpPr/>
          <p:nvPr/>
        </p:nvSpPr>
        <p:spPr>
          <a:xfrm>
            <a:off x="765857" y="1506911"/>
            <a:ext cx="2124366" cy="4719669"/>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11AFDA0-E051-485B-86DC-19C39AAF03BD}"/>
              </a:ext>
            </a:extLst>
          </p:cNvPr>
          <p:cNvSpPr txBox="1"/>
          <p:nvPr/>
        </p:nvSpPr>
        <p:spPr>
          <a:xfrm>
            <a:off x="4129816" y="3966031"/>
            <a:ext cx="517664" cy="1200329"/>
          </a:xfrm>
          <a:prstGeom prst="rect">
            <a:avLst/>
          </a:prstGeom>
          <a:noFill/>
        </p:spPr>
        <p:txBody>
          <a:bodyPr wrap="square" rtlCol="0">
            <a:spAutoFit/>
          </a:bodyPr>
          <a:lstStyle/>
          <a:p>
            <a:r>
              <a:rPr lang="en-US" sz="7200" b="1" dirty="0">
                <a:solidFill>
                  <a:schemeClr val="bg1"/>
                </a:solidFill>
              </a:rPr>
              <a:t>?</a:t>
            </a:r>
            <a:endParaRPr lang="en-US" sz="2400" b="1" dirty="0">
              <a:solidFill>
                <a:schemeClr val="bg1"/>
              </a:solidFill>
            </a:endParaRPr>
          </a:p>
        </p:txBody>
      </p:sp>
      <p:sp>
        <p:nvSpPr>
          <p:cNvPr id="32" name="TextBox 31">
            <a:extLst>
              <a:ext uri="{FF2B5EF4-FFF2-40B4-BE49-F238E27FC236}">
                <a16:creationId xmlns:a16="http://schemas.microsoft.com/office/drawing/2014/main" id="{CFB86FCB-F603-4789-BE6C-B8917A8F5388}"/>
              </a:ext>
            </a:extLst>
          </p:cNvPr>
          <p:cNvSpPr txBox="1"/>
          <p:nvPr/>
        </p:nvSpPr>
        <p:spPr>
          <a:xfrm>
            <a:off x="892239" y="3301028"/>
            <a:ext cx="1833118" cy="830997"/>
          </a:xfrm>
          <a:prstGeom prst="rect">
            <a:avLst/>
          </a:prstGeom>
          <a:noFill/>
        </p:spPr>
        <p:txBody>
          <a:bodyPr wrap="square" rtlCol="0">
            <a:spAutoFit/>
          </a:bodyPr>
          <a:lstStyle/>
          <a:p>
            <a:pPr algn="ctr"/>
            <a:r>
              <a:rPr lang="en-US" sz="2400" b="1" dirty="0">
                <a:solidFill>
                  <a:schemeClr val="bg1"/>
                </a:solidFill>
              </a:rPr>
              <a:t>Aggregated Funding</a:t>
            </a:r>
          </a:p>
        </p:txBody>
      </p:sp>
      <p:sp>
        <p:nvSpPr>
          <p:cNvPr id="33" name="TextBox 32">
            <a:extLst>
              <a:ext uri="{FF2B5EF4-FFF2-40B4-BE49-F238E27FC236}">
                <a16:creationId xmlns:a16="http://schemas.microsoft.com/office/drawing/2014/main" id="{8A7A4ED0-83A8-42BC-8D50-467D92964F1F}"/>
              </a:ext>
            </a:extLst>
          </p:cNvPr>
          <p:cNvSpPr txBox="1"/>
          <p:nvPr/>
        </p:nvSpPr>
        <p:spPr>
          <a:xfrm>
            <a:off x="3385654" y="4111070"/>
            <a:ext cx="1990835" cy="830997"/>
          </a:xfrm>
          <a:prstGeom prst="rect">
            <a:avLst/>
          </a:prstGeom>
          <a:noFill/>
        </p:spPr>
        <p:txBody>
          <a:bodyPr wrap="square" rtlCol="0">
            <a:spAutoFit/>
          </a:bodyPr>
          <a:lstStyle/>
          <a:p>
            <a:pPr algn="ctr"/>
            <a:r>
              <a:rPr lang="en-US" sz="2400" b="1" dirty="0">
                <a:solidFill>
                  <a:schemeClr val="bg1"/>
                </a:solidFill>
              </a:rPr>
              <a:t>Linear Regression</a:t>
            </a:r>
          </a:p>
        </p:txBody>
      </p:sp>
      <p:sp>
        <p:nvSpPr>
          <p:cNvPr id="35" name="TextBox 34">
            <a:extLst>
              <a:ext uri="{FF2B5EF4-FFF2-40B4-BE49-F238E27FC236}">
                <a16:creationId xmlns:a16="http://schemas.microsoft.com/office/drawing/2014/main" id="{573A59B3-ABD1-4DD1-9567-10FDCF3409E2}"/>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19</a:t>
            </a:r>
          </a:p>
        </p:txBody>
      </p:sp>
    </p:spTree>
    <p:extLst>
      <p:ext uri="{BB962C8B-B14F-4D97-AF65-F5344CB8AC3E}">
        <p14:creationId xmlns:p14="http://schemas.microsoft.com/office/powerpoint/2010/main" val="255305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00">
            <a:alpha val="0"/>
          </a:srgb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E010967-0F0F-4FC6-A40C-F3403BF608F3}"/>
              </a:ext>
            </a:extLst>
          </p:cNvPr>
          <p:cNvSpPr/>
          <p:nvPr/>
        </p:nvSpPr>
        <p:spPr>
          <a:xfrm rot="16200000">
            <a:off x="2183368" y="-961054"/>
            <a:ext cx="4805266" cy="8761445"/>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15153" y="217718"/>
            <a:ext cx="7756263" cy="704876"/>
          </a:xfrm>
        </p:spPr>
        <p:txBody>
          <a:bodyPr/>
          <a:lstStyle/>
          <a:p>
            <a:r>
              <a:rPr lang="en-US" sz="3200" dirty="0"/>
              <a:t>Contents</a:t>
            </a:r>
          </a:p>
        </p:txBody>
      </p:sp>
      <p:sp>
        <p:nvSpPr>
          <p:cNvPr id="9" name="TextBox 8">
            <a:extLst>
              <a:ext uri="{FF2B5EF4-FFF2-40B4-BE49-F238E27FC236}">
                <a16:creationId xmlns:a16="http://schemas.microsoft.com/office/drawing/2014/main" id="{8260BA72-4F3D-456D-9308-0B04A199BCDA}"/>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a:t>
            </a:r>
          </a:p>
        </p:txBody>
      </p:sp>
      <p:sp>
        <p:nvSpPr>
          <p:cNvPr id="2" name="Rectangle 1">
            <a:extLst>
              <a:ext uri="{FF2B5EF4-FFF2-40B4-BE49-F238E27FC236}">
                <a16:creationId xmlns:a16="http://schemas.microsoft.com/office/drawing/2014/main" id="{9D375CC5-2330-4FF6-B31D-3F7EA528B37A}"/>
              </a:ext>
            </a:extLst>
          </p:cNvPr>
          <p:cNvSpPr/>
          <p:nvPr/>
        </p:nvSpPr>
        <p:spPr>
          <a:xfrm>
            <a:off x="336452" y="1101004"/>
            <a:ext cx="8555624"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AIDS Relief Funding Goal</a:t>
            </a:r>
          </a:p>
        </p:txBody>
      </p:sp>
      <p:sp>
        <p:nvSpPr>
          <p:cNvPr id="8" name="Rectangle 7">
            <a:extLst>
              <a:ext uri="{FF2B5EF4-FFF2-40B4-BE49-F238E27FC236}">
                <a16:creationId xmlns:a16="http://schemas.microsoft.com/office/drawing/2014/main" id="{6AFC869E-3180-4A44-ADAF-430E04BED532}"/>
              </a:ext>
            </a:extLst>
          </p:cNvPr>
          <p:cNvSpPr/>
          <p:nvPr/>
        </p:nvSpPr>
        <p:spPr>
          <a:xfrm>
            <a:off x="336452" y="1557887"/>
            <a:ext cx="8555624"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Project Goal</a:t>
            </a:r>
          </a:p>
        </p:txBody>
      </p:sp>
      <p:sp>
        <p:nvSpPr>
          <p:cNvPr id="10" name="Rectangle 9">
            <a:extLst>
              <a:ext uri="{FF2B5EF4-FFF2-40B4-BE49-F238E27FC236}">
                <a16:creationId xmlns:a16="http://schemas.microsoft.com/office/drawing/2014/main" id="{B53359DC-8121-4D1A-892A-DA33D57B357E}"/>
              </a:ext>
            </a:extLst>
          </p:cNvPr>
          <p:cNvSpPr/>
          <p:nvPr/>
        </p:nvSpPr>
        <p:spPr>
          <a:xfrm>
            <a:off x="336452" y="2021682"/>
            <a:ext cx="8555624"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Project Scope</a:t>
            </a:r>
          </a:p>
        </p:txBody>
      </p:sp>
      <p:sp>
        <p:nvSpPr>
          <p:cNvPr id="13" name="Rectangle 12">
            <a:extLst>
              <a:ext uri="{FF2B5EF4-FFF2-40B4-BE49-F238E27FC236}">
                <a16:creationId xmlns:a16="http://schemas.microsoft.com/office/drawing/2014/main" id="{0E1633EF-404E-40BB-A75E-CDE91D02B92E}"/>
              </a:ext>
            </a:extLst>
          </p:cNvPr>
          <p:cNvSpPr/>
          <p:nvPr/>
        </p:nvSpPr>
        <p:spPr>
          <a:xfrm>
            <a:off x="336452" y="2495858"/>
            <a:ext cx="8555624"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Methodology</a:t>
            </a:r>
          </a:p>
        </p:txBody>
      </p:sp>
      <p:sp>
        <p:nvSpPr>
          <p:cNvPr id="14" name="Rectangle 13">
            <a:extLst>
              <a:ext uri="{FF2B5EF4-FFF2-40B4-BE49-F238E27FC236}">
                <a16:creationId xmlns:a16="http://schemas.microsoft.com/office/drawing/2014/main" id="{23EA009E-6168-433C-BD7F-DB6F234DD76B}"/>
              </a:ext>
            </a:extLst>
          </p:cNvPr>
          <p:cNvSpPr/>
          <p:nvPr/>
        </p:nvSpPr>
        <p:spPr>
          <a:xfrm>
            <a:off x="336452" y="4355004"/>
            <a:ext cx="8555624"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Hypothesis Testing</a:t>
            </a:r>
          </a:p>
        </p:txBody>
      </p:sp>
      <p:sp>
        <p:nvSpPr>
          <p:cNvPr id="15" name="Rectangle 14">
            <a:extLst>
              <a:ext uri="{FF2B5EF4-FFF2-40B4-BE49-F238E27FC236}">
                <a16:creationId xmlns:a16="http://schemas.microsoft.com/office/drawing/2014/main" id="{018DB0B5-18DE-44CE-931F-F8EBC9863D47}"/>
              </a:ext>
            </a:extLst>
          </p:cNvPr>
          <p:cNvSpPr/>
          <p:nvPr/>
        </p:nvSpPr>
        <p:spPr>
          <a:xfrm>
            <a:off x="942392" y="2954744"/>
            <a:ext cx="7949683"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Preparation</a:t>
            </a:r>
          </a:p>
        </p:txBody>
      </p:sp>
      <p:sp>
        <p:nvSpPr>
          <p:cNvPr id="16" name="Rectangle 15">
            <a:extLst>
              <a:ext uri="{FF2B5EF4-FFF2-40B4-BE49-F238E27FC236}">
                <a16:creationId xmlns:a16="http://schemas.microsoft.com/office/drawing/2014/main" id="{D98D9135-BE2D-4F0C-8386-1F6D5ACD171E}"/>
              </a:ext>
            </a:extLst>
          </p:cNvPr>
          <p:cNvSpPr/>
          <p:nvPr/>
        </p:nvSpPr>
        <p:spPr>
          <a:xfrm>
            <a:off x="942392" y="3427408"/>
            <a:ext cx="7949683"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AHP &amp; DEA Models</a:t>
            </a:r>
          </a:p>
        </p:txBody>
      </p:sp>
      <p:sp>
        <p:nvSpPr>
          <p:cNvPr id="17" name="Rectangle 16">
            <a:extLst>
              <a:ext uri="{FF2B5EF4-FFF2-40B4-BE49-F238E27FC236}">
                <a16:creationId xmlns:a16="http://schemas.microsoft.com/office/drawing/2014/main" id="{BFBBB3E9-E6C9-47C6-8EAD-C591DEE10BE9}"/>
              </a:ext>
            </a:extLst>
          </p:cNvPr>
          <p:cNvSpPr/>
          <p:nvPr/>
        </p:nvSpPr>
        <p:spPr>
          <a:xfrm>
            <a:off x="942391" y="3890741"/>
            <a:ext cx="7949683"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Linear Regression</a:t>
            </a:r>
          </a:p>
        </p:txBody>
      </p:sp>
      <p:sp>
        <p:nvSpPr>
          <p:cNvPr id="18" name="Rectangle 17">
            <a:extLst>
              <a:ext uri="{FF2B5EF4-FFF2-40B4-BE49-F238E27FC236}">
                <a16:creationId xmlns:a16="http://schemas.microsoft.com/office/drawing/2014/main" id="{2554C3D1-2634-4945-A5C9-2383EC06E06A}"/>
              </a:ext>
            </a:extLst>
          </p:cNvPr>
          <p:cNvSpPr/>
          <p:nvPr/>
        </p:nvSpPr>
        <p:spPr>
          <a:xfrm>
            <a:off x="336452" y="4820550"/>
            <a:ext cx="8555624"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Conclusion</a:t>
            </a:r>
          </a:p>
        </p:txBody>
      </p:sp>
      <p:sp>
        <p:nvSpPr>
          <p:cNvPr id="19" name="Rectangle 18">
            <a:extLst>
              <a:ext uri="{FF2B5EF4-FFF2-40B4-BE49-F238E27FC236}">
                <a16:creationId xmlns:a16="http://schemas.microsoft.com/office/drawing/2014/main" id="{6E8B466C-2885-45BB-9693-57EC50E844B5}"/>
              </a:ext>
            </a:extLst>
          </p:cNvPr>
          <p:cNvSpPr/>
          <p:nvPr/>
        </p:nvSpPr>
        <p:spPr>
          <a:xfrm>
            <a:off x="336452" y="5303916"/>
            <a:ext cx="8555624" cy="419878"/>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Appendix</a:t>
            </a:r>
          </a:p>
        </p:txBody>
      </p:sp>
      <p:sp>
        <p:nvSpPr>
          <p:cNvPr id="4" name="TextBox 3">
            <a:extLst>
              <a:ext uri="{FF2B5EF4-FFF2-40B4-BE49-F238E27FC236}">
                <a16:creationId xmlns:a16="http://schemas.microsoft.com/office/drawing/2014/main" id="{9B66A343-4339-4191-BE6D-347DBCCCAA5B}"/>
              </a:ext>
            </a:extLst>
          </p:cNvPr>
          <p:cNvSpPr txBox="1"/>
          <p:nvPr/>
        </p:nvSpPr>
        <p:spPr>
          <a:xfrm>
            <a:off x="8304245" y="1101004"/>
            <a:ext cx="587831" cy="369332"/>
          </a:xfrm>
          <a:prstGeom prst="rect">
            <a:avLst/>
          </a:prstGeom>
          <a:noFill/>
        </p:spPr>
        <p:txBody>
          <a:bodyPr wrap="square" rtlCol="0">
            <a:spAutoFit/>
          </a:bodyPr>
          <a:lstStyle/>
          <a:p>
            <a:pPr algn="r"/>
            <a:r>
              <a:rPr lang="en-US" dirty="0">
                <a:solidFill>
                  <a:schemeClr val="bg1"/>
                </a:solidFill>
              </a:rPr>
              <a:t>3</a:t>
            </a:r>
          </a:p>
        </p:txBody>
      </p:sp>
      <p:sp>
        <p:nvSpPr>
          <p:cNvPr id="21" name="TextBox 20">
            <a:extLst>
              <a:ext uri="{FF2B5EF4-FFF2-40B4-BE49-F238E27FC236}">
                <a16:creationId xmlns:a16="http://schemas.microsoft.com/office/drawing/2014/main" id="{5F1960EE-F34B-47B4-8A02-6674026D605D}"/>
              </a:ext>
            </a:extLst>
          </p:cNvPr>
          <p:cNvSpPr txBox="1"/>
          <p:nvPr/>
        </p:nvSpPr>
        <p:spPr>
          <a:xfrm>
            <a:off x="8304243" y="1577471"/>
            <a:ext cx="587831" cy="369332"/>
          </a:xfrm>
          <a:prstGeom prst="rect">
            <a:avLst/>
          </a:prstGeom>
          <a:noFill/>
        </p:spPr>
        <p:txBody>
          <a:bodyPr wrap="square" rtlCol="0">
            <a:spAutoFit/>
          </a:bodyPr>
          <a:lstStyle/>
          <a:p>
            <a:pPr algn="r"/>
            <a:r>
              <a:rPr lang="en-US" dirty="0">
                <a:solidFill>
                  <a:schemeClr val="bg1"/>
                </a:solidFill>
              </a:rPr>
              <a:t>4</a:t>
            </a:r>
          </a:p>
        </p:txBody>
      </p:sp>
      <p:sp>
        <p:nvSpPr>
          <p:cNvPr id="22" name="TextBox 21">
            <a:extLst>
              <a:ext uri="{FF2B5EF4-FFF2-40B4-BE49-F238E27FC236}">
                <a16:creationId xmlns:a16="http://schemas.microsoft.com/office/drawing/2014/main" id="{CEF2E668-108D-4C44-B389-677DB51ADCED}"/>
              </a:ext>
            </a:extLst>
          </p:cNvPr>
          <p:cNvSpPr txBox="1"/>
          <p:nvPr/>
        </p:nvSpPr>
        <p:spPr>
          <a:xfrm>
            <a:off x="8304243" y="2043694"/>
            <a:ext cx="587831" cy="369332"/>
          </a:xfrm>
          <a:prstGeom prst="rect">
            <a:avLst/>
          </a:prstGeom>
          <a:noFill/>
        </p:spPr>
        <p:txBody>
          <a:bodyPr wrap="square" rtlCol="0">
            <a:spAutoFit/>
          </a:bodyPr>
          <a:lstStyle/>
          <a:p>
            <a:pPr algn="r"/>
            <a:r>
              <a:rPr lang="en-US" dirty="0">
                <a:solidFill>
                  <a:schemeClr val="bg1"/>
                </a:solidFill>
              </a:rPr>
              <a:t>5</a:t>
            </a:r>
          </a:p>
        </p:txBody>
      </p:sp>
      <p:sp>
        <p:nvSpPr>
          <p:cNvPr id="23" name="TextBox 22">
            <a:extLst>
              <a:ext uri="{FF2B5EF4-FFF2-40B4-BE49-F238E27FC236}">
                <a16:creationId xmlns:a16="http://schemas.microsoft.com/office/drawing/2014/main" id="{D0F080E1-5CC8-45ED-B1AB-B085FFB799F4}"/>
              </a:ext>
            </a:extLst>
          </p:cNvPr>
          <p:cNvSpPr txBox="1"/>
          <p:nvPr/>
        </p:nvSpPr>
        <p:spPr>
          <a:xfrm>
            <a:off x="8304245" y="2519351"/>
            <a:ext cx="587831" cy="369332"/>
          </a:xfrm>
          <a:prstGeom prst="rect">
            <a:avLst/>
          </a:prstGeom>
          <a:noFill/>
        </p:spPr>
        <p:txBody>
          <a:bodyPr wrap="square" rtlCol="0">
            <a:spAutoFit/>
          </a:bodyPr>
          <a:lstStyle/>
          <a:p>
            <a:pPr algn="r"/>
            <a:r>
              <a:rPr lang="en-US" dirty="0">
                <a:solidFill>
                  <a:schemeClr val="bg1"/>
                </a:solidFill>
              </a:rPr>
              <a:t>6</a:t>
            </a:r>
          </a:p>
        </p:txBody>
      </p:sp>
      <p:sp>
        <p:nvSpPr>
          <p:cNvPr id="24" name="TextBox 23">
            <a:extLst>
              <a:ext uri="{FF2B5EF4-FFF2-40B4-BE49-F238E27FC236}">
                <a16:creationId xmlns:a16="http://schemas.microsoft.com/office/drawing/2014/main" id="{944E7549-97D6-4FB3-927D-D2F0203249A1}"/>
              </a:ext>
            </a:extLst>
          </p:cNvPr>
          <p:cNvSpPr txBox="1"/>
          <p:nvPr/>
        </p:nvSpPr>
        <p:spPr>
          <a:xfrm>
            <a:off x="8304245" y="2976528"/>
            <a:ext cx="587831" cy="369332"/>
          </a:xfrm>
          <a:prstGeom prst="rect">
            <a:avLst/>
          </a:prstGeom>
          <a:noFill/>
        </p:spPr>
        <p:txBody>
          <a:bodyPr wrap="square" rtlCol="0">
            <a:spAutoFit/>
          </a:bodyPr>
          <a:lstStyle/>
          <a:p>
            <a:pPr algn="r"/>
            <a:r>
              <a:rPr lang="en-US" dirty="0">
                <a:solidFill>
                  <a:schemeClr val="bg1"/>
                </a:solidFill>
              </a:rPr>
              <a:t>7</a:t>
            </a:r>
          </a:p>
        </p:txBody>
      </p:sp>
      <p:sp>
        <p:nvSpPr>
          <p:cNvPr id="25" name="TextBox 24">
            <a:extLst>
              <a:ext uri="{FF2B5EF4-FFF2-40B4-BE49-F238E27FC236}">
                <a16:creationId xmlns:a16="http://schemas.microsoft.com/office/drawing/2014/main" id="{C81D8AB3-4533-4C6E-86FA-A421B10FC5D0}"/>
              </a:ext>
            </a:extLst>
          </p:cNvPr>
          <p:cNvSpPr txBox="1"/>
          <p:nvPr/>
        </p:nvSpPr>
        <p:spPr>
          <a:xfrm>
            <a:off x="8304242" y="3452681"/>
            <a:ext cx="587831" cy="369332"/>
          </a:xfrm>
          <a:prstGeom prst="rect">
            <a:avLst/>
          </a:prstGeom>
          <a:noFill/>
        </p:spPr>
        <p:txBody>
          <a:bodyPr wrap="square" rtlCol="0">
            <a:spAutoFit/>
          </a:bodyPr>
          <a:lstStyle/>
          <a:p>
            <a:pPr algn="r"/>
            <a:r>
              <a:rPr lang="en-US" dirty="0">
                <a:solidFill>
                  <a:schemeClr val="bg1"/>
                </a:solidFill>
              </a:rPr>
              <a:t>10</a:t>
            </a:r>
          </a:p>
        </p:txBody>
      </p:sp>
      <p:sp>
        <p:nvSpPr>
          <p:cNvPr id="26" name="TextBox 25">
            <a:extLst>
              <a:ext uri="{FF2B5EF4-FFF2-40B4-BE49-F238E27FC236}">
                <a16:creationId xmlns:a16="http://schemas.microsoft.com/office/drawing/2014/main" id="{1FF0C3C4-D423-4717-9731-7B9AF7325913}"/>
              </a:ext>
            </a:extLst>
          </p:cNvPr>
          <p:cNvSpPr txBox="1"/>
          <p:nvPr/>
        </p:nvSpPr>
        <p:spPr>
          <a:xfrm>
            <a:off x="8304242" y="3916454"/>
            <a:ext cx="587831" cy="369332"/>
          </a:xfrm>
          <a:prstGeom prst="rect">
            <a:avLst/>
          </a:prstGeom>
          <a:noFill/>
        </p:spPr>
        <p:txBody>
          <a:bodyPr wrap="square" rtlCol="0">
            <a:spAutoFit/>
          </a:bodyPr>
          <a:lstStyle/>
          <a:p>
            <a:pPr algn="r"/>
            <a:r>
              <a:rPr lang="en-US" dirty="0">
                <a:solidFill>
                  <a:schemeClr val="bg1"/>
                </a:solidFill>
              </a:rPr>
              <a:t>19</a:t>
            </a:r>
          </a:p>
        </p:txBody>
      </p:sp>
      <p:sp>
        <p:nvSpPr>
          <p:cNvPr id="27" name="TextBox 26">
            <a:extLst>
              <a:ext uri="{FF2B5EF4-FFF2-40B4-BE49-F238E27FC236}">
                <a16:creationId xmlns:a16="http://schemas.microsoft.com/office/drawing/2014/main" id="{0A94537C-C01E-4A7D-944D-3FA9B691172B}"/>
              </a:ext>
            </a:extLst>
          </p:cNvPr>
          <p:cNvSpPr txBox="1"/>
          <p:nvPr/>
        </p:nvSpPr>
        <p:spPr>
          <a:xfrm>
            <a:off x="8304241" y="4383766"/>
            <a:ext cx="587831" cy="369332"/>
          </a:xfrm>
          <a:prstGeom prst="rect">
            <a:avLst/>
          </a:prstGeom>
          <a:noFill/>
        </p:spPr>
        <p:txBody>
          <a:bodyPr wrap="square" rtlCol="0">
            <a:spAutoFit/>
          </a:bodyPr>
          <a:lstStyle/>
          <a:p>
            <a:pPr algn="r"/>
            <a:r>
              <a:rPr lang="en-US" dirty="0">
                <a:solidFill>
                  <a:schemeClr val="bg1"/>
                </a:solidFill>
              </a:rPr>
              <a:t>27</a:t>
            </a:r>
          </a:p>
        </p:txBody>
      </p:sp>
      <p:sp>
        <p:nvSpPr>
          <p:cNvPr id="28" name="TextBox 27">
            <a:extLst>
              <a:ext uri="{FF2B5EF4-FFF2-40B4-BE49-F238E27FC236}">
                <a16:creationId xmlns:a16="http://schemas.microsoft.com/office/drawing/2014/main" id="{E0C901C1-EBB9-4CEA-BCBF-AC367A9B910F}"/>
              </a:ext>
            </a:extLst>
          </p:cNvPr>
          <p:cNvSpPr txBox="1"/>
          <p:nvPr/>
        </p:nvSpPr>
        <p:spPr>
          <a:xfrm>
            <a:off x="8304240" y="4847539"/>
            <a:ext cx="587831" cy="369332"/>
          </a:xfrm>
          <a:prstGeom prst="rect">
            <a:avLst/>
          </a:prstGeom>
          <a:noFill/>
        </p:spPr>
        <p:txBody>
          <a:bodyPr wrap="square" rtlCol="0">
            <a:spAutoFit/>
          </a:bodyPr>
          <a:lstStyle/>
          <a:p>
            <a:pPr algn="r"/>
            <a:r>
              <a:rPr lang="en-US" dirty="0">
                <a:solidFill>
                  <a:schemeClr val="bg1"/>
                </a:solidFill>
              </a:rPr>
              <a:t>29</a:t>
            </a:r>
          </a:p>
        </p:txBody>
      </p:sp>
      <p:sp>
        <p:nvSpPr>
          <p:cNvPr id="29" name="TextBox 28">
            <a:extLst>
              <a:ext uri="{FF2B5EF4-FFF2-40B4-BE49-F238E27FC236}">
                <a16:creationId xmlns:a16="http://schemas.microsoft.com/office/drawing/2014/main" id="{2B86D274-E967-43ED-9D18-7C6847160A33}"/>
              </a:ext>
            </a:extLst>
          </p:cNvPr>
          <p:cNvSpPr txBox="1"/>
          <p:nvPr/>
        </p:nvSpPr>
        <p:spPr>
          <a:xfrm>
            <a:off x="8304245" y="5334869"/>
            <a:ext cx="587831" cy="369332"/>
          </a:xfrm>
          <a:prstGeom prst="rect">
            <a:avLst/>
          </a:prstGeom>
          <a:noFill/>
        </p:spPr>
        <p:txBody>
          <a:bodyPr wrap="square" rtlCol="0">
            <a:spAutoFit/>
          </a:bodyPr>
          <a:lstStyle/>
          <a:p>
            <a:pPr algn="r"/>
            <a:r>
              <a:rPr lang="en-US" dirty="0">
                <a:solidFill>
                  <a:schemeClr val="bg1"/>
                </a:solidFill>
              </a:rPr>
              <a:t>31</a:t>
            </a:r>
          </a:p>
        </p:txBody>
      </p:sp>
    </p:spTree>
    <p:extLst>
      <p:ext uri="{BB962C8B-B14F-4D97-AF65-F5344CB8AC3E}">
        <p14:creationId xmlns:p14="http://schemas.microsoft.com/office/powerpoint/2010/main" val="1355098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79"/>
            <a:ext cx="4841106" cy="1168351"/>
          </a:xfrm>
        </p:spPr>
        <p:txBody>
          <a:bodyPr/>
          <a:lstStyle/>
          <a:p>
            <a:r>
              <a:rPr lang="en-US" sz="3200" dirty="0"/>
              <a:t>Linear Regression</a:t>
            </a:r>
            <a:br>
              <a:rPr lang="en-US" sz="3200" dirty="0"/>
            </a:br>
            <a:r>
              <a:rPr lang="en-US" sz="3200" dirty="0"/>
              <a:t>Input Variables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6D2F4973-2BDA-4D25-B6E5-271BB9F1422E}"/>
              </a:ext>
            </a:extLst>
          </p:cNvPr>
          <p:cNvSpPr/>
          <p:nvPr/>
        </p:nvSpPr>
        <p:spPr>
          <a:xfrm>
            <a:off x="81153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Rectangle 15">
            <a:extLst>
              <a:ext uri="{FF2B5EF4-FFF2-40B4-BE49-F238E27FC236}">
                <a16:creationId xmlns:a16="http://schemas.microsoft.com/office/drawing/2014/main" id="{C9556F4F-804C-4E2B-8D9F-91E877A5456B}"/>
              </a:ext>
            </a:extLst>
          </p:cNvPr>
          <p:cNvSpPr/>
          <p:nvPr/>
        </p:nvSpPr>
        <p:spPr>
          <a:xfrm rot="16200000">
            <a:off x="2011070" y="-413822"/>
            <a:ext cx="5121860" cy="8947230"/>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30A16E7-8A3A-42EF-ABC4-C340B48C3BCF}"/>
              </a:ext>
            </a:extLst>
          </p:cNvPr>
          <p:cNvSpPr/>
          <p:nvPr/>
        </p:nvSpPr>
        <p:spPr>
          <a:xfrm>
            <a:off x="227629" y="1645812"/>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658804-EF41-42E3-B498-10DC885ED5D8}"/>
              </a:ext>
            </a:extLst>
          </p:cNvPr>
          <p:cNvSpPr/>
          <p:nvPr/>
        </p:nvSpPr>
        <p:spPr>
          <a:xfrm>
            <a:off x="227629" y="2626118"/>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3F0D13E-35C1-4648-98D4-6C16984AEC7E}"/>
              </a:ext>
            </a:extLst>
          </p:cNvPr>
          <p:cNvSpPr/>
          <p:nvPr/>
        </p:nvSpPr>
        <p:spPr>
          <a:xfrm>
            <a:off x="227629" y="3606424"/>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CCC12AE-87BB-4F13-8922-402275973984}"/>
              </a:ext>
            </a:extLst>
          </p:cNvPr>
          <p:cNvSpPr/>
          <p:nvPr/>
        </p:nvSpPr>
        <p:spPr>
          <a:xfrm>
            <a:off x="227629" y="4586730"/>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020159F-C574-46BF-8FA7-EC10B5CE4B1F}"/>
              </a:ext>
            </a:extLst>
          </p:cNvPr>
          <p:cNvSpPr/>
          <p:nvPr/>
        </p:nvSpPr>
        <p:spPr>
          <a:xfrm>
            <a:off x="215294" y="5561138"/>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092AB03-B978-4357-9086-72A47A0F12BC}"/>
              </a:ext>
            </a:extLst>
          </p:cNvPr>
          <p:cNvSpPr/>
          <p:nvPr/>
        </p:nvSpPr>
        <p:spPr>
          <a:xfrm>
            <a:off x="2415256" y="1645812"/>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1C7BD97-FE6F-4D31-A592-AEFEE110A25A}"/>
              </a:ext>
            </a:extLst>
          </p:cNvPr>
          <p:cNvSpPr/>
          <p:nvPr/>
        </p:nvSpPr>
        <p:spPr>
          <a:xfrm>
            <a:off x="2415256" y="2626118"/>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5B54304-6088-4DC8-BF62-7577F3F4E47C}"/>
              </a:ext>
            </a:extLst>
          </p:cNvPr>
          <p:cNvSpPr/>
          <p:nvPr/>
        </p:nvSpPr>
        <p:spPr>
          <a:xfrm>
            <a:off x="2415256" y="3606424"/>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D1F4749-F04E-4E50-B4EA-FF82897A766B}"/>
              </a:ext>
            </a:extLst>
          </p:cNvPr>
          <p:cNvSpPr/>
          <p:nvPr/>
        </p:nvSpPr>
        <p:spPr>
          <a:xfrm>
            <a:off x="2415256" y="4586730"/>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43702D7-7A15-4F64-B913-B314AAF9AB58}"/>
              </a:ext>
            </a:extLst>
          </p:cNvPr>
          <p:cNvSpPr/>
          <p:nvPr/>
        </p:nvSpPr>
        <p:spPr>
          <a:xfrm>
            <a:off x="2402921" y="5561138"/>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7C52F07-4BD0-4BBB-BD1C-18232D933F90}"/>
              </a:ext>
            </a:extLst>
          </p:cNvPr>
          <p:cNvSpPr/>
          <p:nvPr/>
        </p:nvSpPr>
        <p:spPr>
          <a:xfrm>
            <a:off x="4606532" y="1645812"/>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7BDFA8C-3972-439C-A432-18F24B8506D2}"/>
              </a:ext>
            </a:extLst>
          </p:cNvPr>
          <p:cNvSpPr/>
          <p:nvPr/>
        </p:nvSpPr>
        <p:spPr>
          <a:xfrm>
            <a:off x="4606532" y="2626118"/>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096B41-4CB8-4D72-AAB2-91FACF216D43}"/>
              </a:ext>
            </a:extLst>
          </p:cNvPr>
          <p:cNvSpPr/>
          <p:nvPr/>
        </p:nvSpPr>
        <p:spPr>
          <a:xfrm>
            <a:off x="4606532" y="3606424"/>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522F7F-62DC-4946-885F-9820876D16E3}"/>
              </a:ext>
            </a:extLst>
          </p:cNvPr>
          <p:cNvSpPr/>
          <p:nvPr/>
        </p:nvSpPr>
        <p:spPr>
          <a:xfrm>
            <a:off x="4606532" y="4586730"/>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D7C7E53-0FB9-4629-A7C5-7FFE1ED9869D}"/>
              </a:ext>
            </a:extLst>
          </p:cNvPr>
          <p:cNvSpPr/>
          <p:nvPr/>
        </p:nvSpPr>
        <p:spPr>
          <a:xfrm>
            <a:off x="4594197" y="5561138"/>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AA1E85-E46C-449A-8015-3E2D08CD23B8}"/>
              </a:ext>
            </a:extLst>
          </p:cNvPr>
          <p:cNvSpPr/>
          <p:nvPr/>
        </p:nvSpPr>
        <p:spPr>
          <a:xfrm>
            <a:off x="6795952" y="1644168"/>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9A926F9-4BCE-4BBB-AE97-D2A1B243BB80}"/>
              </a:ext>
            </a:extLst>
          </p:cNvPr>
          <p:cNvSpPr/>
          <p:nvPr/>
        </p:nvSpPr>
        <p:spPr>
          <a:xfrm>
            <a:off x="6795952" y="2624474"/>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3DB8943-9529-44A2-93AB-4C2AE47D43FB}"/>
              </a:ext>
            </a:extLst>
          </p:cNvPr>
          <p:cNvSpPr/>
          <p:nvPr/>
        </p:nvSpPr>
        <p:spPr>
          <a:xfrm>
            <a:off x="6795952" y="3604780"/>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3BB1781-712E-45B2-B794-7D5C9CC1BC1D}"/>
              </a:ext>
            </a:extLst>
          </p:cNvPr>
          <p:cNvSpPr/>
          <p:nvPr/>
        </p:nvSpPr>
        <p:spPr>
          <a:xfrm>
            <a:off x="6795952" y="4585086"/>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21CD8D5-DB3E-4C69-A2F5-9E6DD2078A8B}"/>
              </a:ext>
            </a:extLst>
          </p:cNvPr>
          <p:cNvSpPr/>
          <p:nvPr/>
        </p:nvSpPr>
        <p:spPr>
          <a:xfrm>
            <a:off x="6783617" y="5559494"/>
            <a:ext cx="2124366" cy="854324"/>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388F451-6464-49D9-A82E-A59038FA91FC}"/>
              </a:ext>
            </a:extLst>
          </p:cNvPr>
          <p:cNvSpPr txBox="1"/>
          <p:nvPr/>
        </p:nvSpPr>
        <p:spPr>
          <a:xfrm>
            <a:off x="364641" y="1787596"/>
            <a:ext cx="1826109" cy="523220"/>
          </a:xfrm>
          <a:prstGeom prst="rect">
            <a:avLst/>
          </a:prstGeom>
          <a:noFill/>
        </p:spPr>
        <p:txBody>
          <a:bodyPr wrap="square" rtlCol="0">
            <a:spAutoFit/>
          </a:bodyPr>
          <a:lstStyle/>
          <a:p>
            <a:pPr algn="ctr"/>
            <a:r>
              <a:rPr lang="en-US" sz="1400" dirty="0">
                <a:solidFill>
                  <a:schemeClr val="bg1"/>
                </a:solidFill>
              </a:rPr>
              <a:t>Increase in GDP Per Capita</a:t>
            </a:r>
          </a:p>
        </p:txBody>
      </p:sp>
      <p:sp>
        <p:nvSpPr>
          <p:cNvPr id="42" name="TextBox 41">
            <a:extLst>
              <a:ext uri="{FF2B5EF4-FFF2-40B4-BE49-F238E27FC236}">
                <a16:creationId xmlns:a16="http://schemas.microsoft.com/office/drawing/2014/main" id="{1D82732C-B858-4ABB-A125-8650DCF7C153}"/>
              </a:ext>
            </a:extLst>
          </p:cNvPr>
          <p:cNvSpPr txBox="1"/>
          <p:nvPr/>
        </p:nvSpPr>
        <p:spPr>
          <a:xfrm>
            <a:off x="364422" y="2790026"/>
            <a:ext cx="1826109" cy="523220"/>
          </a:xfrm>
          <a:prstGeom prst="rect">
            <a:avLst/>
          </a:prstGeom>
          <a:noFill/>
        </p:spPr>
        <p:txBody>
          <a:bodyPr wrap="square" rtlCol="0">
            <a:spAutoFit/>
          </a:bodyPr>
          <a:lstStyle/>
          <a:p>
            <a:pPr algn="ctr"/>
            <a:r>
              <a:rPr lang="en-US" sz="1400" dirty="0">
                <a:solidFill>
                  <a:schemeClr val="bg1"/>
                </a:solidFill>
              </a:rPr>
              <a:t>Increase in Life Expectancy at Birth</a:t>
            </a:r>
          </a:p>
        </p:txBody>
      </p:sp>
      <p:sp>
        <p:nvSpPr>
          <p:cNvPr id="43" name="TextBox 42">
            <a:extLst>
              <a:ext uri="{FF2B5EF4-FFF2-40B4-BE49-F238E27FC236}">
                <a16:creationId xmlns:a16="http://schemas.microsoft.com/office/drawing/2014/main" id="{E544BCCD-E90D-4A9F-B271-C6CB62D40D3E}"/>
              </a:ext>
            </a:extLst>
          </p:cNvPr>
          <p:cNvSpPr txBox="1"/>
          <p:nvPr/>
        </p:nvSpPr>
        <p:spPr>
          <a:xfrm>
            <a:off x="215294" y="3770616"/>
            <a:ext cx="2112030" cy="523220"/>
          </a:xfrm>
          <a:prstGeom prst="rect">
            <a:avLst/>
          </a:prstGeom>
          <a:noFill/>
        </p:spPr>
        <p:txBody>
          <a:bodyPr wrap="square" rtlCol="0">
            <a:spAutoFit/>
          </a:bodyPr>
          <a:lstStyle/>
          <a:p>
            <a:pPr algn="ctr"/>
            <a:r>
              <a:rPr lang="en-US" sz="1400" dirty="0">
                <a:solidFill>
                  <a:schemeClr val="bg1"/>
                </a:solidFill>
              </a:rPr>
              <a:t>Increase in Percent of Population Under 14</a:t>
            </a:r>
          </a:p>
        </p:txBody>
      </p:sp>
      <p:sp>
        <p:nvSpPr>
          <p:cNvPr id="44" name="TextBox 43">
            <a:extLst>
              <a:ext uri="{FF2B5EF4-FFF2-40B4-BE49-F238E27FC236}">
                <a16:creationId xmlns:a16="http://schemas.microsoft.com/office/drawing/2014/main" id="{74EC841D-1AB7-4B2B-8909-50F2C23FBBDE}"/>
              </a:ext>
            </a:extLst>
          </p:cNvPr>
          <p:cNvSpPr txBox="1"/>
          <p:nvPr/>
        </p:nvSpPr>
        <p:spPr>
          <a:xfrm>
            <a:off x="235621" y="4646157"/>
            <a:ext cx="2108381" cy="738664"/>
          </a:xfrm>
          <a:prstGeom prst="rect">
            <a:avLst/>
          </a:prstGeom>
          <a:noFill/>
        </p:spPr>
        <p:txBody>
          <a:bodyPr wrap="square" rtlCol="0">
            <a:spAutoFit/>
          </a:bodyPr>
          <a:lstStyle/>
          <a:p>
            <a:pPr algn="ctr"/>
            <a:r>
              <a:rPr lang="en-US" sz="1400" dirty="0">
                <a:solidFill>
                  <a:schemeClr val="bg1"/>
                </a:solidFill>
              </a:rPr>
              <a:t>Increase in Percent of Parliament Members who are Women</a:t>
            </a:r>
          </a:p>
        </p:txBody>
      </p:sp>
      <p:sp>
        <p:nvSpPr>
          <p:cNvPr id="45" name="TextBox 44">
            <a:extLst>
              <a:ext uri="{FF2B5EF4-FFF2-40B4-BE49-F238E27FC236}">
                <a16:creationId xmlns:a16="http://schemas.microsoft.com/office/drawing/2014/main" id="{8C1B68C1-173B-4029-A1A8-6B6FA12B2A4F}"/>
              </a:ext>
            </a:extLst>
          </p:cNvPr>
          <p:cNvSpPr txBox="1"/>
          <p:nvPr/>
        </p:nvSpPr>
        <p:spPr>
          <a:xfrm>
            <a:off x="361702" y="5694268"/>
            <a:ext cx="1826109" cy="523220"/>
          </a:xfrm>
          <a:prstGeom prst="rect">
            <a:avLst/>
          </a:prstGeom>
          <a:noFill/>
        </p:spPr>
        <p:txBody>
          <a:bodyPr wrap="square" rtlCol="0">
            <a:spAutoFit/>
          </a:bodyPr>
          <a:lstStyle/>
          <a:p>
            <a:pPr algn="ctr"/>
            <a:r>
              <a:rPr lang="en-US" sz="1400" dirty="0">
                <a:solidFill>
                  <a:schemeClr val="bg1"/>
                </a:solidFill>
              </a:rPr>
              <a:t>Increase in Teenage Fertility Rate</a:t>
            </a:r>
          </a:p>
        </p:txBody>
      </p:sp>
      <p:sp>
        <p:nvSpPr>
          <p:cNvPr id="46" name="TextBox 45">
            <a:extLst>
              <a:ext uri="{FF2B5EF4-FFF2-40B4-BE49-F238E27FC236}">
                <a16:creationId xmlns:a16="http://schemas.microsoft.com/office/drawing/2014/main" id="{EA7F3E8C-A081-4D3D-94D2-31D23B6AB524}"/>
              </a:ext>
            </a:extLst>
          </p:cNvPr>
          <p:cNvSpPr txBox="1"/>
          <p:nvPr/>
        </p:nvSpPr>
        <p:spPr>
          <a:xfrm>
            <a:off x="2481241" y="4626998"/>
            <a:ext cx="1999994" cy="738664"/>
          </a:xfrm>
          <a:prstGeom prst="rect">
            <a:avLst/>
          </a:prstGeom>
          <a:noFill/>
        </p:spPr>
        <p:txBody>
          <a:bodyPr wrap="square" rtlCol="0">
            <a:spAutoFit/>
          </a:bodyPr>
          <a:lstStyle/>
          <a:p>
            <a:pPr algn="ctr"/>
            <a:r>
              <a:rPr lang="en-US" sz="1400" dirty="0">
                <a:solidFill>
                  <a:schemeClr val="bg1"/>
                </a:solidFill>
              </a:rPr>
              <a:t>Increase in Political Stability World Governance Indicator</a:t>
            </a:r>
          </a:p>
        </p:txBody>
      </p:sp>
      <p:sp>
        <p:nvSpPr>
          <p:cNvPr id="47" name="TextBox 46">
            <a:extLst>
              <a:ext uri="{FF2B5EF4-FFF2-40B4-BE49-F238E27FC236}">
                <a16:creationId xmlns:a16="http://schemas.microsoft.com/office/drawing/2014/main" id="{91B64EC4-124E-4A45-98C3-D87A60FDA5E0}"/>
              </a:ext>
            </a:extLst>
          </p:cNvPr>
          <p:cNvSpPr txBox="1"/>
          <p:nvPr/>
        </p:nvSpPr>
        <p:spPr>
          <a:xfrm>
            <a:off x="2573817" y="5558986"/>
            <a:ext cx="1826109" cy="954107"/>
          </a:xfrm>
          <a:prstGeom prst="rect">
            <a:avLst/>
          </a:prstGeom>
          <a:noFill/>
        </p:spPr>
        <p:txBody>
          <a:bodyPr wrap="square" rtlCol="0">
            <a:spAutoFit/>
          </a:bodyPr>
          <a:lstStyle/>
          <a:p>
            <a:pPr algn="ctr"/>
            <a:r>
              <a:rPr lang="en-US" sz="1400" dirty="0">
                <a:solidFill>
                  <a:schemeClr val="bg1"/>
                </a:solidFill>
              </a:rPr>
              <a:t>Increase in Regulatory Quality World Governance Indicator</a:t>
            </a:r>
          </a:p>
        </p:txBody>
      </p:sp>
      <p:sp>
        <p:nvSpPr>
          <p:cNvPr id="48" name="TextBox 47">
            <a:extLst>
              <a:ext uri="{FF2B5EF4-FFF2-40B4-BE49-F238E27FC236}">
                <a16:creationId xmlns:a16="http://schemas.microsoft.com/office/drawing/2014/main" id="{37D32F8B-16BA-49F1-BCB2-725F6254E0B2}"/>
              </a:ext>
            </a:extLst>
          </p:cNvPr>
          <p:cNvSpPr txBox="1"/>
          <p:nvPr/>
        </p:nvSpPr>
        <p:spPr>
          <a:xfrm>
            <a:off x="4731707" y="4750638"/>
            <a:ext cx="1872161" cy="523220"/>
          </a:xfrm>
          <a:prstGeom prst="rect">
            <a:avLst/>
          </a:prstGeom>
          <a:noFill/>
        </p:spPr>
        <p:txBody>
          <a:bodyPr wrap="square" rtlCol="0">
            <a:spAutoFit/>
          </a:bodyPr>
          <a:lstStyle/>
          <a:p>
            <a:pPr algn="ctr"/>
            <a:r>
              <a:rPr lang="en-US" sz="1400" dirty="0">
                <a:solidFill>
                  <a:schemeClr val="bg1"/>
                </a:solidFill>
              </a:rPr>
              <a:t>Rate of Contraceptive Use</a:t>
            </a:r>
          </a:p>
        </p:txBody>
      </p:sp>
      <p:sp>
        <p:nvSpPr>
          <p:cNvPr id="49" name="TextBox 48">
            <a:extLst>
              <a:ext uri="{FF2B5EF4-FFF2-40B4-BE49-F238E27FC236}">
                <a16:creationId xmlns:a16="http://schemas.microsoft.com/office/drawing/2014/main" id="{09FFA70C-8599-46E5-9706-18687B7B1C33}"/>
              </a:ext>
            </a:extLst>
          </p:cNvPr>
          <p:cNvSpPr txBox="1"/>
          <p:nvPr/>
        </p:nvSpPr>
        <p:spPr>
          <a:xfrm>
            <a:off x="4741505" y="5801990"/>
            <a:ext cx="1826109" cy="307777"/>
          </a:xfrm>
          <a:prstGeom prst="rect">
            <a:avLst/>
          </a:prstGeom>
          <a:noFill/>
        </p:spPr>
        <p:txBody>
          <a:bodyPr wrap="square" rtlCol="0">
            <a:spAutoFit/>
          </a:bodyPr>
          <a:lstStyle/>
          <a:p>
            <a:pPr algn="ctr"/>
            <a:r>
              <a:rPr lang="en-US" sz="1400" dirty="0">
                <a:solidFill>
                  <a:schemeClr val="bg1"/>
                </a:solidFill>
              </a:rPr>
              <a:t>Literacy Rate</a:t>
            </a:r>
          </a:p>
        </p:txBody>
      </p:sp>
      <p:sp>
        <p:nvSpPr>
          <p:cNvPr id="50" name="TextBox 49">
            <a:extLst>
              <a:ext uri="{FF2B5EF4-FFF2-40B4-BE49-F238E27FC236}">
                <a16:creationId xmlns:a16="http://schemas.microsoft.com/office/drawing/2014/main" id="{56C14A0A-8FAE-461F-8486-F04694A0A06D}"/>
              </a:ext>
            </a:extLst>
          </p:cNvPr>
          <p:cNvSpPr txBox="1"/>
          <p:nvPr/>
        </p:nvSpPr>
        <p:spPr>
          <a:xfrm>
            <a:off x="6961106" y="4734720"/>
            <a:ext cx="1826109" cy="523220"/>
          </a:xfrm>
          <a:prstGeom prst="rect">
            <a:avLst/>
          </a:prstGeom>
          <a:noFill/>
        </p:spPr>
        <p:txBody>
          <a:bodyPr wrap="square" rtlCol="0">
            <a:spAutoFit/>
          </a:bodyPr>
          <a:lstStyle/>
          <a:p>
            <a:pPr algn="ctr"/>
            <a:r>
              <a:rPr lang="en-US" sz="1400" dirty="0">
                <a:solidFill>
                  <a:schemeClr val="bg1"/>
                </a:solidFill>
              </a:rPr>
              <a:t>Gender Parity in  Primary Education</a:t>
            </a:r>
          </a:p>
        </p:txBody>
      </p:sp>
      <p:sp>
        <p:nvSpPr>
          <p:cNvPr id="51" name="TextBox 50">
            <a:extLst>
              <a:ext uri="{FF2B5EF4-FFF2-40B4-BE49-F238E27FC236}">
                <a16:creationId xmlns:a16="http://schemas.microsoft.com/office/drawing/2014/main" id="{9E84F6D5-2B53-4088-A66E-1A1F8E4AF1DF}"/>
              </a:ext>
            </a:extLst>
          </p:cNvPr>
          <p:cNvSpPr txBox="1"/>
          <p:nvPr/>
        </p:nvSpPr>
        <p:spPr>
          <a:xfrm>
            <a:off x="6836529" y="5616180"/>
            <a:ext cx="2043274" cy="738664"/>
          </a:xfrm>
          <a:prstGeom prst="rect">
            <a:avLst/>
          </a:prstGeom>
          <a:noFill/>
        </p:spPr>
        <p:txBody>
          <a:bodyPr wrap="square" rtlCol="0">
            <a:spAutoFit/>
          </a:bodyPr>
          <a:lstStyle/>
          <a:p>
            <a:pPr algn="ctr"/>
            <a:r>
              <a:rPr lang="en-US" sz="1400" dirty="0">
                <a:solidFill>
                  <a:schemeClr val="bg1"/>
                </a:solidFill>
              </a:rPr>
              <a:t>Percent of Population with Access to Clean Drinking Water</a:t>
            </a:r>
          </a:p>
        </p:txBody>
      </p:sp>
      <p:sp>
        <p:nvSpPr>
          <p:cNvPr id="52" name="TextBox 51">
            <a:extLst>
              <a:ext uri="{FF2B5EF4-FFF2-40B4-BE49-F238E27FC236}">
                <a16:creationId xmlns:a16="http://schemas.microsoft.com/office/drawing/2014/main" id="{FF988076-62D6-49AC-8F5D-5F78DE56CED2}"/>
              </a:ext>
            </a:extLst>
          </p:cNvPr>
          <p:cNvSpPr txBox="1"/>
          <p:nvPr/>
        </p:nvSpPr>
        <p:spPr>
          <a:xfrm>
            <a:off x="2415257" y="1614258"/>
            <a:ext cx="2124366" cy="954107"/>
          </a:xfrm>
          <a:prstGeom prst="rect">
            <a:avLst/>
          </a:prstGeom>
          <a:noFill/>
        </p:spPr>
        <p:txBody>
          <a:bodyPr wrap="square" rtlCol="0">
            <a:spAutoFit/>
          </a:bodyPr>
          <a:lstStyle/>
          <a:p>
            <a:pPr algn="ctr"/>
            <a:r>
              <a:rPr lang="en-US" sz="1400" dirty="0">
                <a:solidFill>
                  <a:schemeClr val="bg1"/>
                </a:solidFill>
              </a:rPr>
              <a:t>Increase in Percent of Government Expenditures on Healthcare</a:t>
            </a:r>
          </a:p>
        </p:txBody>
      </p:sp>
      <p:sp>
        <p:nvSpPr>
          <p:cNvPr id="53" name="TextBox 52">
            <a:extLst>
              <a:ext uri="{FF2B5EF4-FFF2-40B4-BE49-F238E27FC236}">
                <a16:creationId xmlns:a16="http://schemas.microsoft.com/office/drawing/2014/main" id="{6600934E-E475-4E93-91A6-AF0EDA523EAF}"/>
              </a:ext>
            </a:extLst>
          </p:cNvPr>
          <p:cNvSpPr txBox="1"/>
          <p:nvPr/>
        </p:nvSpPr>
        <p:spPr>
          <a:xfrm>
            <a:off x="2576758" y="2798243"/>
            <a:ext cx="1826109" cy="523220"/>
          </a:xfrm>
          <a:prstGeom prst="rect">
            <a:avLst/>
          </a:prstGeom>
          <a:noFill/>
        </p:spPr>
        <p:txBody>
          <a:bodyPr wrap="square" rtlCol="0">
            <a:spAutoFit/>
          </a:bodyPr>
          <a:lstStyle/>
          <a:p>
            <a:pPr algn="ctr"/>
            <a:r>
              <a:rPr lang="en-US" sz="1400" dirty="0">
                <a:solidFill>
                  <a:schemeClr val="bg1"/>
                </a:solidFill>
              </a:rPr>
              <a:t>Increase in Physician Density</a:t>
            </a:r>
          </a:p>
        </p:txBody>
      </p:sp>
      <p:sp>
        <p:nvSpPr>
          <p:cNvPr id="54" name="TextBox 53">
            <a:extLst>
              <a:ext uri="{FF2B5EF4-FFF2-40B4-BE49-F238E27FC236}">
                <a16:creationId xmlns:a16="http://schemas.microsoft.com/office/drawing/2014/main" id="{1B9520AE-E03E-47F0-A012-0310B69BF877}"/>
              </a:ext>
            </a:extLst>
          </p:cNvPr>
          <p:cNvSpPr txBox="1"/>
          <p:nvPr/>
        </p:nvSpPr>
        <p:spPr>
          <a:xfrm>
            <a:off x="2556809" y="3690460"/>
            <a:ext cx="1826109" cy="738664"/>
          </a:xfrm>
          <a:prstGeom prst="rect">
            <a:avLst/>
          </a:prstGeom>
          <a:noFill/>
        </p:spPr>
        <p:txBody>
          <a:bodyPr wrap="square" rtlCol="0">
            <a:spAutoFit/>
          </a:bodyPr>
          <a:lstStyle/>
          <a:p>
            <a:pPr algn="ctr"/>
            <a:r>
              <a:rPr lang="en-US" sz="1400" dirty="0">
                <a:solidFill>
                  <a:schemeClr val="bg1"/>
                </a:solidFill>
              </a:rPr>
              <a:t>Increase in Freedom World Governance Indicator</a:t>
            </a:r>
          </a:p>
        </p:txBody>
      </p:sp>
      <p:sp>
        <p:nvSpPr>
          <p:cNvPr id="55" name="TextBox 54">
            <a:extLst>
              <a:ext uri="{FF2B5EF4-FFF2-40B4-BE49-F238E27FC236}">
                <a16:creationId xmlns:a16="http://schemas.microsoft.com/office/drawing/2014/main" id="{89FB443A-E1DE-4D19-BBFB-FFB7F439F2C1}"/>
              </a:ext>
            </a:extLst>
          </p:cNvPr>
          <p:cNvSpPr txBox="1"/>
          <p:nvPr/>
        </p:nvSpPr>
        <p:spPr>
          <a:xfrm>
            <a:off x="4712162" y="3662610"/>
            <a:ext cx="1826109" cy="738664"/>
          </a:xfrm>
          <a:prstGeom prst="rect">
            <a:avLst/>
          </a:prstGeom>
          <a:noFill/>
        </p:spPr>
        <p:txBody>
          <a:bodyPr wrap="square" rtlCol="0">
            <a:spAutoFit/>
          </a:bodyPr>
          <a:lstStyle/>
          <a:p>
            <a:pPr algn="ctr"/>
            <a:r>
              <a:rPr lang="en-US" sz="1400" dirty="0">
                <a:solidFill>
                  <a:schemeClr val="bg1"/>
                </a:solidFill>
              </a:rPr>
              <a:t>Percent of Children Under Age 5 Who Are Underweight</a:t>
            </a:r>
          </a:p>
        </p:txBody>
      </p:sp>
      <p:sp>
        <p:nvSpPr>
          <p:cNvPr id="56" name="TextBox 55">
            <a:extLst>
              <a:ext uri="{FF2B5EF4-FFF2-40B4-BE49-F238E27FC236}">
                <a16:creationId xmlns:a16="http://schemas.microsoft.com/office/drawing/2014/main" id="{ECF9EBC4-CA0A-4C57-B105-CD8F77078D69}"/>
              </a:ext>
            </a:extLst>
          </p:cNvPr>
          <p:cNvSpPr txBox="1"/>
          <p:nvPr/>
        </p:nvSpPr>
        <p:spPr>
          <a:xfrm>
            <a:off x="4712162" y="2711097"/>
            <a:ext cx="1931739" cy="738664"/>
          </a:xfrm>
          <a:prstGeom prst="rect">
            <a:avLst/>
          </a:prstGeom>
          <a:noFill/>
        </p:spPr>
        <p:txBody>
          <a:bodyPr wrap="square" rtlCol="0">
            <a:spAutoFit/>
          </a:bodyPr>
          <a:lstStyle/>
          <a:p>
            <a:pPr algn="ctr"/>
            <a:r>
              <a:rPr lang="en-US" sz="1400" dirty="0">
                <a:solidFill>
                  <a:schemeClr val="bg1"/>
                </a:solidFill>
              </a:rPr>
              <a:t>Increase in Control of Corruption World Governance Indicator</a:t>
            </a:r>
          </a:p>
        </p:txBody>
      </p:sp>
      <p:sp>
        <p:nvSpPr>
          <p:cNvPr id="57" name="TextBox 56">
            <a:extLst>
              <a:ext uri="{FF2B5EF4-FFF2-40B4-BE49-F238E27FC236}">
                <a16:creationId xmlns:a16="http://schemas.microsoft.com/office/drawing/2014/main" id="{CC2E4108-B201-48D9-8572-3F38BBF4DD99}"/>
              </a:ext>
            </a:extLst>
          </p:cNvPr>
          <p:cNvSpPr txBox="1"/>
          <p:nvPr/>
        </p:nvSpPr>
        <p:spPr>
          <a:xfrm>
            <a:off x="4680036" y="1675781"/>
            <a:ext cx="1975501" cy="738664"/>
          </a:xfrm>
          <a:prstGeom prst="rect">
            <a:avLst/>
          </a:prstGeom>
          <a:noFill/>
        </p:spPr>
        <p:txBody>
          <a:bodyPr wrap="square" rtlCol="0">
            <a:spAutoFit/>
          </a:bodyPr>
          <a:lstStyle/>
          <a:p>
            <a:pPr algn="ctr"/>
            <a:r>
              <a:rPr lang="en-US" sz="1400" dirty="0">
                <a:solidFill>
                  <a:schemeClr val="bg1"/>
                </a:solidFill>
              </a:rPr>
              <a:t>Increase in Rule of Law World Governance Indicator</a:t>
            </a:r>
          </a:p>
        </p:txBody>
      </p:sp>
      <p:sp>
        <p:nvSpPr>
          <p:cNvPr id="58" name="TextBox 57">
            <a:extLst>
              <a:ext uri="{FF2B5EF4-FFF2-40B4-BE49-F238E27FC236}">
                <a16:creationId xmlns:a16="http://schemas.microsoft.com/office/drawing/2014/main" id="{BE7453EE-B30B-4CC2-B849-081039D9DF7C}"/>
              </a:ext>
            </a:extLst>
          </p:cNvPr>
          <p:cNvSpPr txBox="1"/>
          <p:nvPr/>
        </p:nvSpPr>
        <p:spPr>
          <a:xfrm>
            <a:off x="6945080" y="1804397"/>
            <a:ext cx="1826109" cy="523220"/>
          </a:xfrm>
          <a:prstGeom prst="rect">
            <a:avLst/>
          </a:prstGeom>
          <a:noFill/>
        </p:spPr>
        <p:txBody>
          <a:bodyPr wrap="square" rtlCol="0">
            <a:spAutoFit/>
          </a:bodyPr>
          <a:lstStyle/>
          <a:p>
            <a:pPr algn="ctr"/>
            <a:r>
              <a:rPr lang="en-US" sz="1400" dirty="0">
                <a:solidFill>
                  <a:schemeClr val="bg1"/>
                </a:solidFill>
              </a:rPr>
              <a:t>Homicides Per 100,000 People</a:t>
            </a:r>
          </a:p>
        </p:txBody>
      </p:sp>
      <p:sp>
        <p:nvSpPr>
          <p:cNvPr id="59" name="TextBox 58">
            <a:extLst>
              <a:ext uri="{FF2B5EF4-FFF2-40B4-BE49-F238E27FC236}">
                <a16:creationId xmlns:a16="http://schemas.microsoft.com/office/drawing/2014/main" id="{A0D18553-91C9-4A06-8970-82A255ED3A56}"/>
              </a:ext>
            </a:extLst>
          </p:cNvPr>
          <p:cNvSpPr txBox="1"/>
          <p:nvPr/>
        </p:nvSpPr>
        <p:spPr>
          <a:xfrm>
            <a:off x="6836529" y="2818819"/>
            <a:ext cx="2043274" cy="523220"/>
          </a:xfrm>
          <a:prstGeom prst="rect">
            <a:avLst/>
          </a:prstGeom>
          <a:noFill/>
        </p:spPr>
        <p:txBody>
          <a:bodyPr wrap="square" rtlCol="0">
            <a:spAutoFit/>
          </a:bodyPr>
          <a:lstStyle/>
          <a:p>
            <a:pPr algn="ctr"/>
            <a:r>
              <a:rPr lang="en-US" sz="1400" dirty="0">
                <a:solidFill>
                  <a:schemeClr val="bg1"/>
                </a:solidFill>
              </a:rPr>
              <a:t>Net Enrollment Ratio in Primary Education</a:t>
            </a:r>
          </a:p>
        </p:txBody>
      </p:sp>
      <p:sp>
        <p:nvSpPr>
          <p:cNvPr id="60" name="TextBox 59">
            <a:extLst>
              <a:ext uri="{FF2B5EF4-FFF2-40B4-BE49-F238E27FC236}">
                <a16:creationId xmlns:a16="http://schemas.microsoft.com/office/drawing/2014/main" id="{8D0A0688-0491-4E6C-8E54-B8483E6C7072}"/>
              </a:ext>
            </a:extLst>
          </p:cNvPr>
          <p:cNvSpPr txBox="1"/>
          <p:nvPr/>
        </p:nvSpPr>
        <p:spPr>
          <a:xfrm>
            <a:off x="6932745" y="3662610"/>
            <a:ext cx="1826109" cy="738664"/>
          </a:xfrm>
          <a:prstGeom prst="rect">
            <a:avLst/>
          </a:prstGeom>
          <a:noFill/>
        </p:spPr>
        <p:txBody>
          <a:bodyPr wrap="square" rtlCol="0">
            <a:spAutoFit/>
          </a:bodyPr>
          <a:lstStyle/>
          <a:p>
            <a:pPr algn="ctr"/>
            <a:r>
              <a:rPr lang="en-US" sz="1400" dirty="0">
                <a:solidFill>
                  <a:schemeClr val="bg1"/>
                </a:solidFill>
              </a:rPr>
              <a:t>Percent of Population Using Improved Sanitation</a:t>
            </a:r>
          </a:p>
        </p:txBody>
      </p:sp>
      <p:sp>
        <p:nvSpPr>
          <p:cNvPr id="62" name="TextBox 61">
            <a:extLst>
              <a:ext uri="{FF2B5EF4-FFF2-40B4-BE49-F238E27FC236}">
                <a16:creationId xmlns:a16="http://schemas.microsoft.com/office/drawing/2014/main" id="{5D69840E-F2A1-4848-AFEA-2B490EE956AA}"/>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20</a:t>
            </a:r>
          </a:p>
        </p:txBody>
      </p:sp>
    </p:spTree>
    <p:extLst>
      <p:ext uri="{BB962C8B-B14F-4D97-AF65-F5344CB8AC3E}">
        <p14:creationId xmlns:p14="http://schemas.microsoft.com/office/powerpoint/2010/main" val="1220094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79"/>
            <a:ext cx="4841106" cy="1168351"/>
          </a:xfrm>
        </p:spPr>
        <p:txBody>
          <a:bodyPr/>
          <a:lstStyle/>
          <a:p>
            <a:r>
              <a:rPr lang="en-US" sz="3200" dirty="0"/>
              <a:t>Linear Regression</a:t>
            </a:r>
            <a:br>
              <a:rPr lang="en-US" sz="3200" dirty="0"/>
            </a:br>
            <a:r>
              <a:rPr lang="en-US" sz="3200" dirty="0"/>
              <a:t>(AHP)</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6D2F4973-2BDA-4D25-B6E5-271BB9F1422E}"/>
              </a:ext>
            </a:extLst>
          </p:cNvPr>
          <p:cNvSpPr/>
          <p:nvPr/>
        </p:nvSpPr>
        <p:spPr>
          <a:xfrm>
            <a:off x="81153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Rectangle 9">
            <a:extLst>
              <a:ext uri="{FF2B5EF4-FFF2-40B4-BE49-F238E27FC236}">
                <a16:creationId xmlns:a16="http://schemas.microsoft.com/office/drawing/2014/main" id="{A7585CA3-2C5B-4534-A1ED-22D623E2A984}"/>
              </a:ext>
            </a:extLst>
          </p:cNvPr>
          <p:cNvSpPr/>
          <p:nvPr/>
        </p:nvSpPr>
        <p:spPr>
          <a:xfrm>
            <a:off x="587831"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6645D66-9A1F-4F1C-8DC0-AE2AD7C5F20E}"/>
              </a:ext>
            </a:extLst>
          </p:cNvPr>
          <p:cNvSpPr/>
          <p:nvPr/>
        </p:nvSpPr>
        <p:spPr>
          <a:xfrm>
            <a:off x="4659086"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CC5FD-5134-46A1-A099-A4DC23AE37BA}"/>
              </a:ext>
            </a:extLst>
          </p:cNvPr>
          <p:cNvSpPr/>
          <p:nvPr/>
        </p:nvSpPr>
        <p:spPr>
          <a:xfrm>
            <a:off x="636816"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50801C-AD0D-4AC1-ABE4-3EEDCEAD08FE}"/>
              </a:ext>
            </a:extLst>
          </p:cNvPr>
          <p:cNvSpPr/>
          <p:nvPr/>
        </p:nvSpPr>
        <p:spPr>
          <a:xfrm>
            <a:off x="4718957"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1EE6443-E648-44AE-A29F-BB1BFFACB9C2}"/>
              </a:ext>
            </a:extLst>
          </p:cNvPr>
          <p:cNvSpPr txBox="1"/>
          <p:nvPr/>
        </p:nvSpPr>
        <p:spPr>
          <a:xfrm>
            <a:off x="714377" y="1856400"/>
            <a:ext cx="3741964" cy="523220"/>
          </a:xfrm>
          <a:prstGeom prst="rect">
            <a:avLst/>
          </a:prstGeom>
          <a:noFill/>
        </p:spPr>
        <p:txBody>
          <a:bodyPr wrap="square" rtlCol="0">
            <a:spAutoFit/>
          </a:bodyPr>
          <a:lstStyle/>
          <a:p>
            <a:pPr algn="ctr"/>
            <a:r>
              <a:rPr lang="en-US" sz="2800" b="1" dirty="0">
                <a:solidFill>
                  <a:srgbClr val="00297A"/>
                </a:solidFill>
              </a:rPr>
              <a:t>Formal Interpretation</a:t>
            </a:r>
          </a:p>
        </p:txBody>
      </p:sp>
      <p:sp>
        <p:nvSpPr>
          <p:cNvPr id="15" name="TextBox 14">
            <a:extLst>
              <a:ext uri="{FF2B5EF4-FFF2-40B4-BE49-F238E27FC236}">
                <a16:creationId xmlns:a16="http://schemas.microsoft.com/office/drawing/2014/main" id="{2FD9BD02-49FD-4B8F-8C50-C9A78437095F}"/>
              </a:ext>
            </a:extLst>
          </p:cNvPr>
          <p:cNvSpPr txBox="1"/>
          <p:nvPr/>
        </p:nvSpPr>
        <p:spPr>
          <a:xfrm>
            <a:off x="4718957" y="1845553"/>
            <a:ext cx="3935186" cy="523220"/>
          </a:xfrm>
          <a:prstGeom prst="rect">
            <a:avLst/>
          </a:prstGeom>
          <a:noFill/>
        </p:spPr>
        <p:txBody>
          <a:bodyPr wrap="square" rtlCol="0">
            <a:spAutoFit/>
          </a:bodyPr>
          <a:lstStyle/>
          <a:p>
            <a:pPr algn="ctr"/>
            <a:r>
              <a:rPr lang="en-US" sz="2800" b="1" dirty="0">
                <a:solidFill>
                  <a:srgbClr val="00297A"/>
                </a:solidFill>
              </a:rPr>
              <a:t>Practical Interpretation</a:t>
            </a:r>
          </a:p>
        </p:txBody>
      </p:sp>
      <p:sp>
        <p:nvSpPr>
          <p:cNvPr id="16" name="TextBox 15">
            <a:extLst>
              <a:ext uri="{FF2B5EF4-FFF2-40B4-BE49-F238E27FC236}">
                <a16:creationId xmlns:a16="http://schemas.microsoft.com/office/drawing/2014/main" id="{A9CF2EA7-421D-403F-9AD3-3D311F91DEEA}"/>
              </a:ext>
            </a:extLst>
          </p:cNvPr>
          <p:cNvSpPr txBox="1"/>
          <p:nvPr/>
        </p:nvSpPr>
        <p:spPr>
          <a:xfrm>
            <a:off x="636816" y="2542592"/>
            <a:ext cx="3897086" cy="4154984"/>
          </a:xfrm>
          <a:prstGeom prst="rect">
            <a:avLst/>
          </a:prstGeom>
          <a:noFill/>
        </p:spPr>
        <p:txBody>
          <a:bodyPr wrap="square" rtlCol="0">
            <a:spAutoFit/>
          </a:bodyPr>
          <a:lstStyle/>
          <a:p>
            <a:pPr algn="ctr"/>
            <a:r>
              <a:rPr lang="en-US" sz="2800" b="1" i="1" dirty="0">
                <a:solidFill>
                  <a:schemeClr val="bg1">
                    <a:lumMod val="75000"/>
                  </a:schemeClr>
                </a:solidFill>
              </a:rPr>
              <a:t>“</a:t>
            </a:r>
            <a:r>
              <a:rPr lang="en-US" sz="2400" b="1" i="1" dirty="0">
                <a:solidFill>
                  <a:schemeClr val="bg1">
                    <a:lumMod val="75000"/>
                  </a:schemeClr>
                </a:solidFill>
              </a:rPr>
              <a:t>On average, holding all other inputs constant, for a one unit increase in the </a:t>
            </a:r>
            <a:r>
              <a:rPr lang="en-US" sz="2800" b="1" i="1" dirty="0">
                <a:solidFill>
                  <a:schemeClr val="bg1"/>
                </a:solidFill>
              </a:rPr>
              <a:t>percentage of children enrolled in primary school of all primary school-aged children</a:t>
            </a:r>
            <a:r>
              <a:rPr lang="en-US" sz="2400" b="1" i="1" dirty="0">
                <a:solidFill>
                  <a:schemeClr val="bg1"/>
                </a:solidFill>
              </a:rPr>
              <a:t>, </a:t>
            </a:r>
            <a:r>
              <a:rPr lang="en-US" sz="2400" b="1" i="1" dirty="0">
                <a:solidFill>
                  <a:schemeClr val="bg1">
                    <a:lumMod val="75000"/>
                  </a:schemeClr>
                </a:solidFill>
              </a:rPr>
              <a:t>AHP priority score increases by </a:t>
            </a:r>
          </a:p>
          <a:p>
            <a:pPr algn="ctr"/>
            <a:r>
              <a:rPr lang="en-US" sz="2800" b="1" i="1" dirty="0">
                <a:solidFill>
                  <a:schemeClr val="bg1"/>
                </a:solidFill>
              </a:rPr>
              <a:t>0.01 units</a:t>
            </a:r>
            <a:r>
              <a:rPr lang="en-US" sz="2400" b="1" i="1" dirty="0">
                <a:solidFill>
                  <a:schemeClr val="bg1">
                    <a:lumMod val="75000"/>
                  </a:schemeClr>
                </a:solidFill>
              </a:rPr>
              <a:t>.”</a:t>
            </a:r>
            <a:endParaRPr lang="en-US" sz="2800" b="1" i="1" dirty="0">
              <a:solidFill>
                <a:schemeClr val="bg1">
                  <a:lumMod val="75000"/>
                </a:schemeClr>
              </a:solidFill>
            </a:endParaRPr>
          </a:p>
        </p:txBody>
      </p:sp>
      <p:sp>
        <p:nvSpPr>
          <p:cNvPr id="17" name="TextBox 16">
            <a:extLst>
              <a:ext uri="{FF2B5EF4-FFF2-40B4-BE49-F238E27FC236}">
                <a16:creationId xmlns:a16="http://schemas.microsoft.com/office/drawing/2014/main" id="{E5C307E3-818A-4332-893A-7A734B82E132}"/>
              </a:ext>
            </a:extLst>
          </p:cNvPr>
          <p:cNvSpPr txBox="1"/>
          <p:nvPr/>
        </p:nvSpPr>
        <p:spPr>
          <a:xfrm>
            <a:off x="4718957" y="2730630"/>
            <a:ext cx="3897086" cy="1938992"/>
          </a:xfrm>
          <a:prstGeom prst="rect">
            <a:avLst/>
          </a:prstGeom>
          <a:noFill/>
        </p:spPr>
        <p:txBody>
          <a:bodyPr wrap="square" rtlCol="0">
            <a:spAutoFit/>
          </a:bodyPr>
          <a:lstStyle/>
          <a:p>
            <a:pPr algn="ctr"/>
            <a:r>
              <a:rPr lang="en-US" sz="2400" b="1" dirty="0">
                <a:solidFill>
                  <a:schemeClr val="bg1">
                    <a:lumMod val="75000"/>
                  </a:schemeClr>
                </a:solidFill>
              </a:rPr>
              <a:t>If the </a:t>
            </a:r>
            <a:r>
              <a:rPr lang="en-US" sz="2400" b="1" dirty="0">
                <a:solidFill>
                  <a:schemeClr val="bg1"/>
                </a:solidFill>
              </a:rPr>
              <a:t>net primary school enrollment ratio</a:t>
            </a:r>
            <a:r>
              <a:rPr lang="en-US" sz="2400" b="1" dirty="0">
                <a:solidFill>
                  <a:schemeClr val="bg1">
                    <a:lumMod val="75000"/>
                  </a:schemeClr>
                </a:solidFill>
              </a:rPr>
              <a:t> </a:t>
            </a:r>
            <a:r>
              <a:rPr lang="en-US" sz="2400" b="1" cap="small" dirty="0">
                <a:solidFill>
                  <a:schemeClr val="bg1"/>
                </a:solidFill>
              </a:rPr>
              <a:t>increases</a:t>
            </a:r>
            <a:r>
              <a:rPr lang="en-US" sz="2400" b="1" dirty="0">
                <a:solidFill>
                  <a:schemeClr val="bg1">
                    <a:lumMod val="75000"/>
                  </a:schemeClr>
                </a:solidFill>
              </a:rPr>
              <a:t>, we would expect priority to </a:t>
            </a:r>
            <a:r>
              <a:rPr lang="en-US" sz="2400" b="1" cap="small" dirty="0">
                <a:solidFill>
                  <a:schemeClr val="bg1"/>
                </a:solidFill>
              </a:rPr>
              <a:t>increase</a:t>
            </a:r>
            <a:r>
              <a:rPr lang="en-US" sz="2400" b="1" dirty="0">
                <a:solidFill>
                  <a:schemeClr val="bg1">
                    <a:lumMod val="75000"/>
                  </a:schemeClr>
                </a:solidFill>
              </a:rPr>
              <a:t>. </a:t>
            </a:r>
          </a:p>
        </p:txBody>
      </p:sp>
      <p:sp>
        <p:nvSpPr>
          <p:cNvPr id="18" name="TextBox 17">
            <a:extLst>
              <a:ext uri="{FF2B5EF4-FFF2-40B4-BE49-F238E27FC236}">
                <a16:creationId xmlns:a16="http://schemas.microsoft.com/office/drawing/2014/main" id="{E3473CD6-9B9A-4A37-BEA4-14F9E0A5E42B}"/>
              </a:ext>
            </a:extLst>
          </p:cNvPr>
          <p:cNvSpPr txBox="1"/>
          <p:nvPr/>
        </p:nvSpPr>
        <p:spPr>
          <a:xfrm>
            <a:off x="4683578" y="4669622"/>
            <a:ext cx="3946071" cy="1938992"/>
          </a:xfrm>
          <a:prstGeom prst="rect">
            <a:avLst/>
          </a:prstGeom>
          <a:noFill/>
        </p:spPr>
        <p:txBody>
          <a:bodyPr wrap="square" rtlCol="0">
            <a:spAutoFit/>
          </a:bodyPr>
          <a:lstStyle/>
          <a:p>
            <a:pPr algn="ctr"/>
            <a:r>
              <a:rPr lang="en-US" sz="2400" b="1" dirty="0">
                <a:solidFill>
                  <a:schemeClr val="bg1">
                    <a:lumMod val="75000"/>
                  </a:schemeClr>
                </a:solidFill>
              </a:rPr>
              <a:t>If the </a:t>
            </a:r>
            <a:r>
              <a:rPr lang="en-US" sz="2400" b="1" dirty="0">
                <a:solidFill>
                  <a:schemeClr val="bg1"/>
                </a:solidFill>
              </a:rPr>
              <a:t>net primary school enrollment ratio </a:t>
            </a:r>
            <a:r>
              <a:rPr lang="en-US" sz="2400" b="1" cap="small" dirty="0">
                <a:solidFill>
                  <a:schemeClr val="bg1"/>
                </a:solidFill>
              </a:rPr>
              <a:t>decreases</a:t>
            </a:r>
            <a:r>
              <a:rPr lang="en-US" sz="2400" b="1" dirty="0">
                <a:solidFill>
                  <a:schemeClr val="bg1">
                    <a:lumMod val="75000"/>
                  </a:schemeClr>
                </a:solidFill>
              </a:rPr>
              <a:t>, we would expect priority to </a:t>
            </a:r>
            <a:r>
              <a:rPr lang="en-US" sz="2400" b="1" cap="small" dirty="0">
                <a:solidFill>
                  <a:schemeClr val="bg1"/>
                </a:solidFill>
              </a:rPr>
              <a:t>decrease</a:t>
            </a:r>
            <a:r>
              <a:rPr lang="en-US" sz="2400" b="1" dirty="0">
                <a:solidFill>
                  <a:schemeClr val="bg1">
                    <a:lumMod val="75000"/>
                  </a:schemeClr>
                </a:solidFill>
              </a:rPr>
              <a:t>. </a:t>
            </a:r>
          </a:p>
        </p:txBody>
      </p:sp>
      <p:sp>
        <p:nvSpPr>
          <p:cNvPr id="20" name="TextBox 19">
            <a:extLst>
              <a:ext uri="{FF2B5EF4-FFF2-40B4-BE49-F238E27FC236}">
                <a16:creationId xmlns:a16="http://schemas.microsoft.com/office/drawing/2014/main" id="{74521914-5974-4351-9B9B-8A98C45C7669}"/>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21</a:t>
            </a:r>
          </a:p>
        </p:txBody>
      </p:sp>
    </p:spTree>
    <p:extLst>
      <p:ext uri="{BB962C8B-B14F-4D97-AF65-F5344CB8AC3E}">
        <p14:creationId xmlns:p14="http://schemas.microsoft.com/office/powerpoint/2010/main" val="15415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79"/>
            <a:ext cx="4841106" cy="1168351"/>
          </a:xfrm>
        </p:spPr>
        <p:txBody>
          <a:bodyPr/>
          <a:lstStyle/>
          <a:p>
            <a:r>
              <a:rPr lang="en-US" sz="3200" dirty="0"/>
              <a:t>Linear Regression</a:t>
            </a:r>
            <a:br>
              <a:rPr lang="en-US" sz="3200" dirty="0"/>
            </a:br>
            <a:r>
              <a:rPr lang="en-US" sz="3200" dirty="0"/>
              <a:t>(AHP)</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6D2F4973-2BDA-4D25-B6E5-271BB9F1422E}"/>
              </a:ext>
            </a:extLst>
          </p:cNvPr>
          <p:cNvSpPr/>
          <p:nvPr/>
        </p:nvSpPr>
        <p:spPr>
          <a:xfrm>
            <a:off x="81153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Rectangle 9">
            <a:extLst>
              <a:ext uri="{FF2B5EF4-FFF2-40B4-BE49-F238E27FC236}">
                <a16:creationId xmlns:a16="http://schemas.microsoft.com/office/drawing/2014/main" id="{A7585CA3-2C5B-4534-A1ED-22D623E2A984}"/>
              </a:ext>
            </a:extLst>
          </p:cNvPr>
          <p:cNvSpPr/>
          <p:nvPr/>
        </p:nvSpPr>
        <p:spPr>
          <a:xfrm>
            <a:off x="587831"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6645D66-9A1F-4F1C-8DC0-AE2AD7C5F20E}"/>
              </a:ext>
            </a:extLst>
          </p:cNvPr>
          <p:cNvSpPr/>
          <p:nvPr/>
        </p:nvSpPr>
        <p:spPr>
          <a:xfrm>
            <a:off x="4659086"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9CC5FD-5134-46A1-A099-A4DC23AE37BA}"/>
              </a:ext>
            </a:extLst>
          </p:cNvPr>
          <p:cNvSpPr/>
          <p:nvPr/>
        </p:nvSpPr>
        <p:spPr>
          <a:xfrm>
            <a:off x="636816"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50801C-AD0D-4AC1-ABE4-3EEDCEAD08FE}"/>
              </a:ext>
            </a:extLst>
          </p:cNvPr>
          <p:cNvSpPr/>
          <p:nvPr/>
        </p:nvSpPr>
        <p:spPr>
          <a:xfrm>
            <a:off x="4718957"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1EE6443-E648-44AE-A29F-BB1BFFACB9C2}"/>
              </a:ext>
            </a:extLst>
          </p:cNvPr>
          <p:cNvSpPr txBox="1"/>
          <p:nvPr/>
        </p:nvSpPr>
        <p:spPr>
          <a:xfrm>
            <a:off x="714377" y="1856400"/>
            <a:ext cx="3741964" cy="523220"/>
          </a:xfrm>
          <a:prstGeom prst="rect">
            <a:avLst/>
          </a:prstGeom>
          <a:noFill/>
        </p:spPr>
        <p:txBody>
          <a:bodyPr wrap="square" rtlCol="0">
            <a:spAutoFit/>
          </a:bodyPr>
          <a:lstStyle/>
          <a:p>
            <a:pPr algn="ctr"/>
            <a:r>
              <a:rPr lang="en-US" sz="2800" b="1" dirty="0">
                <a:solidFill>
                  <a:srgbClr val="00297A"/>
                </a:solidFill>
              </a:rPr>
              <a:t>Formal Interpretation</a:t>
            </a:r>
          </a:p>
        </p:txBody>
      </p:sp>
      <p:sp>
        <p:nvSpPr>
          <p:cNvPr id="15" name="TextBox 14">
            <a:extLst>
              <a:ext uri="{FF2B5EF4-FFF2-40B4-BE49-F238E27FC236}">
                <a16:creationId xmlns:a16="http://schemas.microsoft.com/office/drawing/2014/main" id="{2FD9BD02-49FD-4B8F-8C50-C9A78437095F}"/>
              </a:ext>
            </a:extLst>
          </p:cNvPr>
          <p:cNvSpPr txBox="1"/>
          <p:nvPr/>
        </p:nvSpPr>
        <p:spPr>
          <a:xfrm>
            <a:off x="4718957" y="1845553"/>
            <a:ext cx="3935186" cy="523220"/>
          </a:xfrm>
          <a:prstGeom prst="rect">
            <a:avLst/>
          </a:prstGeom>
          <a:noFill/>
        </p:spPr>
        <p:txBody>
          <a:bodyPr wrap="square" rtlCol="0">
            <a:spAutoFit/>
          </a:bodyPr>
          <a:lstStyle/>
          <a:p>
            <a:pPr algn="ctr"/>
            <a:r>
              <a:rPr lang="en-US" sz="2800" b="1" dirty="0">
                <a:solidFill>
                  <a:srgbClr val="00297A"/>
                </a:solidFill>
              </a:rPr>
              <a:t>Practical Interpretation</a:t>
            </a:r>
          </a:p>
        </p:txBody>
      </p:sp>
      <p:sp>
        <p:nvSpPr>
          <p:cNvPr id="16" name="TextBox 15">
            <a:extLst>
              <a:ext uri="{FF2B5EF4-FFF2-40B4-BE49-F238E27FC236}">
                <a16:creationId xmlns:a16="http://schemas.microsoft.com/office/drawing/2014/main" id="{25BFAB8E-8F1F-44CE-BDD7-B2C16D099B04}"/>
              </a:ext>
            </a:extLst>
          </p:cNvPr>
          <p:cNvSpPr txBox="1"/>
          <p:nvPr/>
        </p:nvSpPr>
        <p:spPr>
          <a:xfrm>
            <a:off x="655866" y="2467290"/>
            <a:ext cx="3897086" cy="4216539"/>
          </a:xfrm>
          <a:prstGeom prst="rect">
            <a:avLst/>
          </a:prstGeom>
          <a:noFill/>
        </p:spPr>
        <p:txBody>
          <a:bodyPr wrap="square" rtlCol="0">
            <a:spAutoFit/>
          </a:bodyPr>
          <a:lstStyle/>
          <a:p>
            <a:pPr algn="ctr"/>
            <a:r>
              <a:rPr lang="en-US" sz="2800" b="1" i="1" dirty="0">
                <a:solidFill>
                  <a:schemeClr val="bg1">
                    <a:lumMod val="75000"/>
                  </a:schemeClr>
                </a:solidFill>
              </a:rPr>
              <a:t>“On average, holding all other inputs constant, for a one unit increase in the </a:t>
            </a:r>
            <a:r>
              <a:rPr lang="en-US" sz="3200" b="1" i="1" dirty="0">
                <a:solidFill>
                  <a:schemeClr val="bg1"/>
                </a:solidFill>
              </a:rPr>
              <a:t>number of homicides per 100,000 people</a:t>
            </a:r>
            <a:r>
              <a:rPr lang="en-US" sz="2800" b="1" i="1" dirty="0">
                <a:solidFill>
                  <a:schemeClr val="bg1"/>
                </a:solidFill>
              </a:rPr>
              <a:t>, </a:t>
            </a:r>
          </a:p>
          <a:p>
            <a:pPr algn="ctr"/>
            <a:r>
              <a:rPr lang="en-US" sz="2800" b="1" i="1" dirty="0">
                <a:solidFill>
                  <a:schemeClr val="bg1">
                    <a:lumMod val="75000"/>
                  </a:schemeClr>
                </a:solidFill>
              </a:rPr>
              <a:t>AHP priority score increases by </a:t>
            </a:r>
          </a:p>
          <a:p>
            <a:pPr algn="ctr"/>
            <a:r>
              <a:rPr lang="en-US" sz="3200" b="1" i="1" dirty="0">
                <a:solidFill>
                  <a:schemeClr val="bg1"/>
                </a:solidFill>
              </a:rPr>
              <a:t>0.008 units</a:t>
            </a:r>
            <a:r>
              <a:rPr lang="en-US" sz="2800" b="1" i="1" dirty="0">
                <a:solidFill>
                  <a:schemeClr val="bg1">
                    <a:lumMod val="75000"/>
                  </a:schemeClr>
                </a:solidFill>
              </a:rPr>
              <a:t>.”</a:t>
            </a:r>
          </a:p>
        </p:txBody>
      </p:sp>
      <p:sp>
        <p:nvSpPr>
          <p:cNvPr id="17" name="TextBox 16">
            <a:extLst>
              <a:ext uri="{FF2B5EF4-FFF2-40B4-BE49-F238E27FC236}">
                <a16:creationId xmlns:a16="http://schemas.microsoft.com/office/drawing/2014/main" id="{D3EA1B92-B0DF-4983-8CA8-DADF224A2D8D}"/>
              </a:ext>
            </a:extLst>
          </p:cNvPr>
          <p:cNvSpPr txBox="1"/>
          <p:nvPr/>
        </p:nvSpPr>
        <p:spPr>
          <a:xfrm>
            <a:off x="4718957" y="2730630"/>
            <a:ext cx="3897086" cy="1815882"/>
          </a:xfrm>
          <a:prstGeom prst="rect">
            <a:avLst/>
          </a:prstGeom>
          <a:noFill/>
        </p:spPr>
        <p:txBody>
          <a:bodyPr wrap="square" rtlCol="0">
            <a:spAutoFit/>
          </a:bodyPr>
          <a:lstStyle/>
          <a:p>
            <a:pPr algn="ctr"/>
            <a:r>
              <a:rPr lang="en-US" sz="2800" b="1" dirty="0">
                <a:solidFill>
                  <a:schemeClr val="bg1">
                    <a:lumMod val="75000"/>
                  </a:schemeClr>
                </a:solidFill>
              </a:rPr>
              <a:t>If the </a:t>
            </a:r>
            <a:r>
              <a:rPr lang="en-US" sz="2800" b="1" dirty="0">
                <a:solidFill>
                  <a:schemeClr val="bg1"/>
                </a:solidFill>
              </a:rPr>
              <a:t>number of homicides </a:t>
            </a:r>
            <a:r>
              <a:rPr lang="en-US" sz="2800" b="1" cap="small" dirty="0">
                <a:solidFill>
                  <a:schemeClr val="bg1"/>
                </a:solidFill>
              </a:rPr>
              <a:t>increases</a:t>
            </a:r>
            <a:r>
              <a:rPr lang="en-US" sz="2800" b="1" dirty="0">
                <a:solidFill>
                  <a:schemeClr val="bg1">
                    <a:lumMod val="75000"/>
                  </a:schemeClr>
                </a:solidFill>
              </a:rPr>
              <a:t>, we would expect priority to </a:t>
            </a:r>
            <a:r>
              <a:rPr lang="en-US" sz="2800" b="1" cap="small" dirty="0">
                <a:solidFill>
                  <a:schemeClr val="bg1"/>
                </a:solidFill>
              </a:rPr>
              <a:t>increase</a:t>
            </a:r>
            <a:r>
              <a:rPr lang="en-US" sz="2800" b="1" dirty="0">
                <a:solidFill>
                  <a:schemeClr val="bg1">
                    <a:lumMod val="75000"/>
                  </a:schemeClr>
                </a:solidFill>
              </a:rPr>
              <a:t>. </a:t>
            </a:r>
          </a:p>
        </p:txBody>
      </p:sp>
      <p:sp>
        <p:nvSpPr>
          <p:cNvPr id="18" name="TextBox 17">
            <a:extLst>
              <a:ext uri="{FF2B5EF4-FFF2-40B4-BE49-F238E27FC236}">
                <a16:creationId xmlns:a16="http://schemas.microsoft.com/office/drawing/2014/main" id="{871A8D1F-29E4-4CBD-A253-22034F806FD3}"/>
              </a:ext>
            </a:extLst>
          </p:cNvPr>
          <p:cNvSpPr txBox="1"/>
          <p:nvPr/>
        </p:nvSpPr>
        <p:spPr>
          <a:xfrm>
            <a:off x="4659086" y="4620084"/>
            <a:ext cx="3946071" cy="1815882"/>
          </a:xfrm>
          <a:prstGeom prst="rect">
            <a:avLst/>
          </a:prstGeom>
          <a:noFill/>
        </p:spPr>
        <p:txBody>
          <a:bodyPr wrap="square" rtlCol="0">
            <a:spAutoFit/>
          </a:bodyPr>
          <a:lstStyle/>
          <a:p>
            <a:pPr algn="ctr"/>
            <a:r>
              <a:rPr lang="en-US" sz="2800" b="1" dirty="0">
                <a:solidFill>
                  <a:schemeClr val="bg1">
                    <a:lumMod val="75000"/>
                  </a:schemeClr>
                </a:solidFill>
              </a:rPr>
              <a:t>If the </a:t>
            </a:r>
            <a:r>
              <a:rPr lang="en-US" sz="2800" b="1" dirty="0">
                <a:solidFill>
                  <a:schemeClr val="bg1"/>
                </a:solidFill>
              </a:rPr>
              <a:t>number of homicides </a:t>
            </a:r>
            <a:r>
              <a:rPr lang="en-US" sz="2800" b="1" cap="small" dirty="0">
                <a:solidFill>
                  <a:schemeClr val="bg1"/>
                </a:solidFill>
              </a:rPr>
              <a:t>decreases</a:t>
            </a:r>
            <a:r>
              <a:rPr lang="en-US" sz="2800" b="1" dirty="0">
                <a:solidFill>
                  <a:schemeClr val="bg1">
                    <a:lumMod val="75000"/>
                  </a:schemeClr>
                </a:solidFill>
              </a:rPr>
              <a:t>, we would expect priority to </a:t>
            </a:r>
            <a:r>
              <a:rPr lang="en-US" sz="2800" b="1" cap="small" dirty="0">
                <a:solidFill>
                  <a:schemeClr val="bg1"/>
                </a:solidFill>
              </a:rPr>
              <a:t>decrease</a:t>
            </a:r>
            <a:r>
              <a:rPr lang="en-US" sz="2800" b="1" dirty="0">
                <a:solidFill>
                  <a:schemeClr val="bg1">
                    <a:lumMod val="75000"/>
                  </a:schemeClr>
                </a:solidFill>
              </a:rPr>
              <a:t>. </a:t>
            </a:r>
          </a:p>
        </p:txBody>
      </p:sp>
      <p:sp>
        <p:nvSpPr>
          <p:cNvPr id="20" name="TextBox 19">
            <a:extLst>
              <a:ext uri="{FF2B5EF4-FFF2-40B4-BE49-F238E27FC236}">
                <a16:creationId xmlns:a16="http://schemas.microsoft.com/office/drawing/2014/main" id="{69121414-8F30-40D4-9A73-F0C32B37FFFB}"/>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22</a:t>
            </a:r>
          </a:p>
        </p:txBody>
      </p:sp>
    </p:spTree>
    <p:extLst>
      <p:ext uri="{BB962C8B-B14F-4D97-AF65-F5344CB8AC3E}">
        <p14:creationId xmlns:p14="http://schemas.microsoft.com/office/powerpoint/2010/main" val="37409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79"/>
            <a:ext cx="5793563" cy="1168351"/>
          </a:xfrm>
        </p:spPr>
        <p:txBody>
          <a:bodyPr/>
          <a:lstStyle/>
          <a:p>
            <a:r>
              <a:rPr lang="en-US" sz="3200" dirty="0"/>
              <a:t>Linear Regression</a:t>
            </a:r>
            <a:br>
              <a:rPr lang="en-US" sz="3200" dirty="0"/>
            </a:br>
            <a:r>
              <a:rPr lang="en-US" sz="3200" dirty="0"/>
              <a:t>(DEA)</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6D2F4973-2BDA-4D25-B6E5-271BB9F1422E}"/>
              </a:ext>
            </a:extLst>
          </p:cNvPr>
          <p:cNvSpPr/>
          <p:nvPr/>
        </p:nvSpPr>
        <p:spPr>
          <a:xfrm>
            <a:off x="81153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Rectangle 1">
            <a:extLst>
              <a:ext uri="{FF2B5EF4-FFF2-40B4-BE49-F238E27FC236}">
                <a16:creationId xmlns:a16="http://schemas.microsoft.com/office/drawing/2014/main" id="{DFC3BDA0-A684-4CF5-86A2-BB2DB0AEF661}"/>
              </a:ext>
            </a:extLst>
          </p:cNvPr>
          <p:cNvSpPr/>
          <p:nvPr/>
        </p:nvSpPr>
        <p:spPr>
          <a:xfrm>
            <a:off x="587831"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E620D34-57FE-47D9-9308-926F8FD62BA9}"/>
              </a:ext>
            </a:extLst>
          </p:cNvPr>
          <p:cNvSpPr/>
          <p:nvPr/>
        </p:nvSpPr>
        <p:spPr>
          <a:xfrm>
            <a:off x="4659086"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BC2999-5AE0-4F7E-82EC-79E4556ED0A1}"/>
              </a:ext>
            </a:extLst>
          </p:cNvPr>
          <p:cNvSpPr/>
          <p:nvPr/>
        </p:nvSpPr>
        <p:spPr>
          <a:xfrm>
            <a:off x="636816"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AF0168-20DA-4457-BA2B-CAC9FAC76982}"/>
              </a:ext>
            </a:extLst>
          </p:cNvPr>
          <p:cNvSpPr/>
          <p:nvPr/>
        </p:nvSpPr>
        <p:spPr>
          <a:xfrm>
            <a:off x="4718957"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8559B01-CDC4-4FC6-A49E-7A3D6E7E78C4}"/>
              </a:ext>
            </a:extLst>
          </p:cNvPr>
          <p:cNvSpPr txBox="1"/>
          <p:nvPr/>
        </p:nvSpPr>
        <p:spPr>
          <a:xfrm>
            <a:off x="714377" y="1856400"/>
            <a:ext cx="3741964" cy="523220"/>
          </a:xfrm>
          <a:prstGeom prst="rect">
            <a:avLst/>
          </a:prstGeom>
          <a:noFill/>
        </p:spPr>
        <p:txBody>
          <a:bodyPr wrap="square" rtlCol="0">
            <a:spAutoFit/>
          </a:bodyPr>
          <a:lstStyle/>
          <a:p>
            <a:pPr algn="ctr"/>
            <a:r>
              <a:rPr lang="en-US" sz="2800" b="1" dirty="0">
                <a:solidFill>
                  <a:srgbClr val="00297A"/>
                </a:solidFill>
              </a:rPr>
              <a:t>Formal Interpretation</a:t>
            </a:r>
          </a:p>
        </p:txBody>
      </p:sp>
      <p:sp>
        <p:nvSpPr>
          <p:cNvPr id="17" name="TextBox 16">
            <a:extLst>
              <a:ext uri="{FF2B5EF4-FFF2-40B4-BE49-F238E27FC236}">
                <a16:creationId xmlns:a16="http://schemas.microsoft.com/office/drawing/2014/main" id="{B5D28D17-7F23-465A-8B72-D590C9943CB2}"/>
              </a:ext>
            </a:extLst>
          </p:cNvPr>
          <p:cNvSpPr txBox="1"/>
          <p:nvPr/>
        </p:nvSpPr>
        <p:spPr>
          <a:xfrm>
            <a:off x="4718957" y="1845553"/>
            <a:ext cx="3935186" cy="523220"/>
          </a:xfrm>
          <a:prstGeom prst="rect">
            <a:avLst/>
          </a:prstGeom>
          <a:noFill/>
        </p:spPr>
        <p:txBody>
          <a:bodyPr wrap="square" rtlCol="0">
            <a:spAutoFit/>
          </a:bodyPr>
          <a:lstStyle/>
          <a:p>
            <a:pPr algn="ctr"/>
            <a:r>
              <a:rPr lang="en-US" sz="2800" b="1" dirty="0">
                <a:solidFill>
                  <a:srgbClr val="00297A"/>
                </a:solidFill>
              </a:rPr>
              <a:t>Practical Interpretation</a:t>
            </a:r>
          </a:p>
        </p:txBody>
      </p:sp>
      <p:sp>
        <p:nvSpPr>
          <p:cNvPr id="18" name="TextBox 17">
            <a:extLst>
              <a:ext uri="{FF2B5EF4-FFF2-40B4-BE49-F238E27FC236}">
                <a16:creationId xmlns:a16="http://schemas.microsoft.com/office/drawing/2014/main" id="{946D7F7B-0B60-466A-A0E9-E1300B762F07}"/>
              </a:ext>
            </a:extLst>
          </p:cNvPr>
          <p:cNvSpPr txBox="1"/>
          <p:nvPr/>
        </p:nvSpPr>
        <p:spPr>
          <a:xfrm>
            <a:off x="636816" y="2542592"/>
            <a:ext cx="3897086" cy="4154984"/>
          </a:xfrm>
          <a:prstGeom prst="rect">
            <a:avLst/>
          </a:prstGeom>
          <a:noFill/>
        </p:spPr>
        <p:txBody>
          <a:bodyPr wrap="square" rtlCol="0">
            <a:spAutoFit/>
          </a:bodyPr>
          <a:lstStyle/>
          <a:p>
            <a:pPr algn="ctr"/>
            <a:r>
              <a:rPr lang="en-US" sz="2800" b="1" i="1" dirty="0">
                <a:solidFill>
                  <a:schemeClr val="bg1">
                    <a:lumMod val="75000"/>
                  </a:schemeClr>
                </a:solidFill>
              </a:rPr>
              <a:t>“On average, holding all other inputs constant, for a one unit increase in the </a:t>
            </a:r>
            <a:r>
              <a:rPr lang="en-US" sz="3200" b="1" i="1" dirty="0">
                <a:solidFill>
                  <a:schemeClr val="bg1"/>
                </a:solidFill>
              </a:rPr>
              <a:t>increase in life expectancy at birth</a:t>
            </a:r>
            <a:r>
              <a:rPr lang="en-US" sz="2800" b="1" i="1" dirty="0">
                <a:solidFill>
                  <a:schemeClr val="bg1"/>
                </a:solidFill>
              </a:rPr>
              <a:t>, </a:t>
            </a:r>
            <a:r>
              <a:rPr lang="en-US" sz="2800" b="1" i="1" dirty="0">
                <a:solidFill>
                  <a:schemeClr val="bg1">
                    <a:lumMod val="75000"/>
                  </a:schemeClr>
                </a:solidFill>
              </a:rPr>
              <a:t>DEA efficiency increases by </a:t>
            </a:r>
          </a:p>
          <a:p>
            <a:pPr algn="ctr"/>
            <a:r>
              <a:rPr lang="en-US" sz="3200" b="1" i="1" dirty="0">
                <a:solidFill>
                  <a:schemeClr val="bg1"/>
                </a:solidFill>
              </a:rPr>
              <a:t>0.08 units</a:t>
            </a:r>
            <a:r>
              <a:rPr lang="en-US" sz="2800" b="1" i="1" dirty="0">
                <a:solidFill>
                  <a:schemeClr val="bg1">
                    <a:lumMod val="75000"/>
                  </a:schemeClr>
                </a:solidFill>
              </a:rPr>
              <a:t>.”</a:t>
            </a:r>
          </a:p>
        </p:txBody>
      </p:sp>
      <p:sp>
        <p:nvSpPr>
          <p:cNvPr id="20" name="TextBox 19">
            <a:extLst>
              <a:ext uri="{FF2B5EF4-FFF2-40B4-BE49-F238E27FC236}">
                <a16:creationId xmlns:a16="http://schemas.microsoft.com/office/drawing/2014/main" id="{BC3C9033-8FBE-456B-A6FF-E68C82F87190}"/>
              </a:ext>
            </a:extLst>
          </p:cNvPr>
          <p:cNvSpPr txBox="1"/>
          <p:nvPr/>
        </p:nvSpPr>
        <p:spPr>
          <a:xfrm>
            <a:off x="4718957" y="2730630"/>
            <a:ext cx="3897086" cy="1815882"/>
          </a:xfrm>
          <a:prstGeom prst="rect">
            <a:avLst/>
          </a:prstGeom>
          <a:noFill/>
        </p:spPr>
        <p:txBody>
          <a:bodyPr wrap="square" rtlCol="0">
            <a:spAutoFit/>
          </a:bodyPr>
          <a:lstStyle/>
          <a:p>
            <a:pPr algn="ctr"/>
            <a:r>
              <a:rPr lang="en-US" sz="2800" b="1" dirty="0">
                <a:solidFill>
                  <a:schemeClr val="bg1">
                    <a:lumMod val="75000"/>
                  </a:schemeClr>
                </a:solidFill>
              </a:rPr>
              <a:t>If </a:t>
            </a:r>
            <a:r>
              <a:rPr lang="en-US" sz="2800" b="1" dirty="0">
                <a:solidFill>
                  <a:schemeClr val="bg1"/>
                </a:solidFill>
              </a:rPr>
              <a:t>life expectancy at birth </a:t>
            </a:r>
            <a:r>
              <a:rPr lang="en-US" sz="2800" b="1" dirty="0">
                <a:solidFill>
                  <a:schemeClr val="bg1">
                    <a:lumMod val="75000"/>
                  </a:schemeClr>
                </a:solidFill>
              </a:rPr>
              <a:t>is </a:t>
            </a:r>
            <a:r>
              <a:rPr lang="en-US" sz="2800" b="1" cap="small" dirty="0">
                <a:solidFill>
                  <a:schemeClr val="bg1"/>
                </a:solidFill>
              </a:rPr>
              <a:t>increasing</a:t>
            </a:r>
            <a:r>
              <a:rPr lang="en-US" sz="2800" b="1" dirty="0">
                <a:solidFill>
                  <a:schemeClr val="bg1">
                    <a:lumMod val="75000"/>
                  </a:schemeClr>
                </a:solidFill>
              </a:rPr>
              <a:t>, we would expect efficiency to </a:t>
            </a:r>
            <a:r>
              <a:rPr lang="en-US" sz="2800" b="1" cap="small" dirty="0">
                <a:solidFill>
                  <a:schemeClr val="bg1"/>
                </a:solidFill>
              </a:rPr>
              <a:t>increase</a:t>
            </a:r>
            <a:r>
              <a:rPr lang="en-US" sz="2800" b="1" dirty="0">
                <a:solidFill>
                  <a:schemeClr val="bg1">
                    <a:lumMod val="75000"/>
                  </a:schemeClr>
                </a:solidFill>
              </a:rPr>
              <a:t>. </a:t>
            </a:r>
          </a:p>
        </p:txBody>
      </p:sp>
      <p:sp>
        <p:nvSpPr>
          <p:cNvPr id="21" name="TextBox 20">
            <a:extLst>
              <a:ext uri="{FF2B5EF4-FFF2-40B4-BE49-F238E27FC236}">
                <a16:creationId xmlns:a16="http://schemas.microsoft.com/office/drawing/2014/main" id="{89A16A0A-DF3C-4FC9-A677-E3E4B0EA46DD}"/>
              </a:ext>
            </a:extLst>
          </p:cNvPr>
          <p:cNvSpPr txBox="1"/>
          <p:nvPr/>
        </p:nvSpPr>
        <p:spPr>
          <a:xfrm>
            <a:off x="4659086" y="4620084"/>
            <a:ext cx="3946071" cy="1815882"/>
          </a:xfrm>
          <a:prstGeom prst="rect">
            <a:avLst/>
          </a:prstGeom>
          <a:noFill/>
        </p:spPr>
        <p:txBody>
          <a:bodyPr wrap="square" rtlCol="0">
            <a:spAutoFit/>
          </a:bodyPr>
          <a:lstStyle/>
          <a:p>
            <a:pPr algn="ctr"/>
            <a:r>
              <a:rPr lang="en-US" sz="2800" b="1" dirty="0">
                <a:solidFill>
                  <a:schemeClr val="bg1">
                    <a:lumMod val="75000"/>
                  </a:schemeClr>
                </a:solidFill>
              </a:rPr>
              <a:t>If </a:t>
            </a:r>
            <a:r>
              <a:rPr lang="en-US" sz="2800" b="1" dirty="0">
                <a:solidFill>
                  <a:schemeClr val="bg1"/>
                </a:solidFill>
              </a:rPr>
              <a:t>life expectancy at birth </a:t>
            </a:r>
            <a:r>
              <a:rPr lang="en-US" sz="2800" b="1" dirty="0">
                <a:solidFill>
                  <a:schemeClr val="bg1">
                    <a:lumMod val="75000"/>
                  </a:schemeClr>
                </a:solidFill>
              </a:rPr>
              <a:t>is </a:t>
            </a:r>
            <a:r>
              <a:rPr lang="en-US" sz="2800" b="1" cap="small" dirty="0">
                <a:solidFill>
                  <a:schemeClr val="bg1"/>
                </a:solidFill>
              </a:rPr>
              <a:t>decreasing</a:t>
            </a:r>
            <a:r>
              <a:rPr lang="en-US" sz="2800" b="1" dirty="0">
                <a:solidFill>
                  <a:schemeClr val="bg1">
                    <a:lumMod val="75000"/>
                  </a:schemeClr>
                </a:solidFill>
              </a:rPr>
              <a:t>, we would expect efficiency to </a:t>
            </a:r>
            <a:r>
              <a:rPr lang="en-US" sz="2800" b="1" cap="small" dirty="0">
                <a:solidFill>
                  <a:schemeClr val="bg1"/>
                </a:solidFill>
              </a:rPr>
              <a:t>decrease</a:t>
            </a:r>
            <a:r>
              <a:rPr lang="en-US" sz="2800" b="1" dirty="0">
                <a:solidFill>
                  <a:schemeClr val="bg1">
                    <a:lumMod val="75000"/>
                  </a:schemeClr>
                </a:solidFill>
              </a:rPr>
              <a:t>. </a:t>
            </a:r>
          </a:p>
        </p:txBody>
      </p:sp>
      <p:sp>
        <p:nvSpPr>
          <p:cNvPr id="22" name="TextBox 21">
            <a:extLst>
              <a:ext uri="{FF2B5EF4-FFF2-40B4-BE49-F238E27FC236}">
                <a16:creationId xmlns:a16="http://schemas.microsoft.com/office/drawing/2014/main" id="{B18E32AB-8E88-44CE-99E2-7D4E99AAF488}"/>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23</a:t>
            </a:r>
          </a:p>
        </p:txBody>
      </p:sp>
    </p:spTree>
    <p:extLst>
      <p:ext uri="{BB962C8B-B14F-4D97-AF65-F5344CB8AC3E}">
        <p14:creationId xmlns:p14="http://schemas.microsoft.com/office/powerpoint/2010/main" val="71332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79"/>
            <a:ext cx="5793563" cy="1168351"/>
          </a:xfrm>
        </p:spPr>
        <p:txBody>
          <a:bodyPr/>
          <a:lstStyle/>
          <a:p>
            <a:r>
              <a:rPr lang="en-US" sz="3200" dirty="0"/>
              <a:t>Linear Regression</a:t>
            </a:r>
            <a:br>
              <a:rPr lang="en-US" sz="3200" dirty="0"/>
            </a:br>
            <a:r>
              <a:rPr lang="en-US" sz="3200" dirty="0"/>
              <a:t>(DEA)</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6D2F4973-2BDA-4D25-B6E5-271BB9F1422E}"/>
              </a:ext>
            </a:extLst>
          </p:cNvPr>
          <p:cNvSpPr/>
          <p:nvPr/>
        </p:nvSpPr>
        <p:spPr>
          <a:xfrm>
            <a:off x="81153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Rectangle 1">
            <a:extLst>
              <a:ext uri="{FF2B5EF4-FFF2-40B4-BE49-F238E27FC236}">
                <a16:creationId xmlns:a16="http://schemas.microsoft.com/office/drawing/2014/main" id="{DFC3BDA0-A684-4CF5-86A2-BB2DB0AEF661}"/>
              </a:ext>
            </a:extLst>
          </p:cNvPr>
          <p:cNvSpPr/>
          <p:nvPr/>
        </p:nvSpPr>
        <p:spPr>
          <a:xfrm>
            <a:off x="587831"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E620D34-57FE-47D9-9308-926F8FD62BA9}"/>
              </a:ext>
            </a:extLst>
          </p:cNvPr>
          <p:cNvSpPr/>
          <p:nvPr/>
        </p:nvSpPr>
        <p:spPr>
          <a:xfrm>
            <a:off x="4659086"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BC2999-5AE0-4F7E-82EC-79E4556ED0A1}"/>
              </a:ext>
            </a:extLst>
          </p:cNvPr>
          <p:cNvSpPr/>
          <p:nvPr/>
        </p:nvSpPr>
        <p:spPr>
          <a:xfrm>
            <a:off x="636816"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AF0168-20DA-4457-BA2B-CAC9FAC76982}"/>
              </a:ext>
            </a:extLst>
          </p:cNvPr>
          <p:cNvSpPr/>
          <p:nvPr/>
        </p:nvSpPr>
        <p:spPr>
          <a:xfrm>
            <a:off x="4718957"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8559B01-CDC4-4FC6-A49E-7A3D6E7E78C4}"/>
              </a:ext>
            </a:extLst>
          </p:cNvPr>
          <p:cNvSpPr txBox="1"/>
          <p:nvPr/>
        </p:nvSpPr>
        <p:spPr>
          <a:xfrm>
            <a:off x="714377" y="1856400"/>
            <a:ext cx="3741964" cy="523220"/>
          </a:xfrm>
          <a:prstGeom prst="rect">
            <a:avLst/>
          </a:prstGeom>
          <a:noFill/>
        </p:spPr>
        <p:txBody>
          <a:bodyPr wrap="square" rtlCol="0">
            <a:spAutoFit/>
          </a:bodyPr>
          <a:lstStyle/>
          <a:p>
            <a:pPr algn="ctr"/>
            <a:r>
              <a:rPr lang="en-US" sz="2800" b="1" dirty="0">
                <a:solidFill>
                  <a:srgbClr val="00297A"/>
                </a:solidFill>
              </a:rPr>
              <a:t>Formal Interpretation</a:t>
            </a:r>
          </a:p>
        </p:txBody>
      </p:sp>
      <p:sp>
        <p:nvSpPr>
          <p:cNvPr id="17" name="TextBox 16">
            <a:extLst>
              <a:ext uri="{FF2B5EF4-FFF2-40B4-BE49-F238E27FC236}">
                <a16:creationId xmlns:a16="http://schemas.microsoft.com/office/drawing/2014/main" id="{B5D28D17-7F23-465A-8B72-D590C9943CB2}"/>
              </a:ext>
            </a:extLst>
          </p:cNvPr>
          <p:cNvSpPr txBox="1"/>
          <p:nvPr/>
        </p:nvSpPr>
        <p:spPr>
          <a:xfrm>
            <a:off x="4718957" y="1845553"/>
            <a:ext cx="3935186" cy="523220"/>
          </a:xfrm>
          <a:prstGeom prst="rect">
            <a:avLst/>
          </a:prstGeom>
          <a:noFill/>
        </p:spPr>
        <p:txBody>
          <a:bodyPr wrap="square" rtlCol="0">
            <a:spAutoFit/>
          </a:bodyPr>
          <a:lstStyle/>
          <a:p>
            <a:pPr algn="ctr"/>
            <a:r>
              <a:rPr lang="en-US" sz="2800" b="1" dirty="0">
                <a:solidFill>
                  <a:srgbClr val="00297A"/>
                </a:solidFill>
              </a:rPr>
              <a:t>Practical Interpretation</a:t>
            </a:r>
          </a:p>
        </p:txBody>
      </p:sp>
      <p:sp>
        <p:nvSpPr>
          <p:cNvPr id="18" name="TextBox 17">
            <a:extLst>
              <a:ext uri="{FF2B5EF4-FFF2-40B4-BE49-F238E27FC236}">
                <a16:creationId xmlns:a16="http://schemas.microsoft.com/office/drawing/2014/main" id="{946D7F7B-0B60-466A-A0E9-E1300B762F07}"/>
              </a:ext>
            </a:extLst>
          </p:cNvPr>
          <p:cNvSpPr txBox="1"/>
          <p:nvPr/>
        </p:nvSpPr>
        <p:spPr>
          <a:xfrm>
            <a:off x="636816" y="2542592"/>
            <a:ext cx="3897086" cy="4154984"/>
          </a:xfrm>
          <a:prstGeom prst="rect">
            <a:avLst/>
          </a:prstGeom>
          <a:noFill/>
        </p:spPr>
        <p:txBody>
          <a:bodyPr wrap="square" rtlCol="0">
            <a:spAutoFit/>
          </a:bodyPr>
          <a:lstStyle/>
          <a:p>
            <a:pPr algn="ctr"/>
            <a:r>
              <a:rPr lang="en-US" sz="2800" b="1" i="1" dirty="0">
                <a:solidFill>
                  <a:schemeClr val="bg1">
                    <a:lumMod val="75000"/>
                  </a:schemeClr>
                </a:solidFill>
              </a:rPr>
              <a:t>“On average, holding all other inputs constant, for a one unit increase in the </a:t>
            </a:r>
            <a:r>
              <a:rPr lang="en-US" sz="3200" b="1" i="1" dirty="0">
                <a:solidFill>
                  <a:schemeClr val="bg1"/>
                </a:solidFill>
              </a:rPr>
              <a:t>increase in teenage fertility rate</a:t>
            </a:r>
            <a:r>
              <a:rPr lang="en-US" sz="2800" b="1" i="1" dirty="0">
                <a:solidFill>
                  <a:schemeClr val="bg1"/>
                </a:solidFill>
              </a:rPr>
              <a:t>, </a:t>
            </a:r>
          </a:p>
          <a:p>
            <a:pPr algn="ctr"/>
            <a:r>
              <a:rPr lang="en-US" sz="2800" b="1" i="1" dirty="0">
                <a:solidFill>
                  <a:schemeClr val="bg1">
                    <a:lumMod val="75000"/>
                  </a:schemeClr>
                </a:solidFill>
              </a:rPr>
              <a:t>DEA efficiency decreases by </a:t>
            </a:r>
          </a:p>
          <a:p>
            <a:pPr algn="ctr"/>
            <a:r>
              <a:rPr lang="en-US" sz="3200" b="1" i="1" dirty="0">
                <a:solidFill>
                  <a:schemeClr val="bg1"/>
                </a:solidFill>
              </a:rPr>
              <a:t>0.009 units</a:t>
            </a:r>
            <a:r>
              <a:rPr lang="en-US" sz="2800" b="1" i="1" dirty="0">
                <a:solidFill>
                  <a:schemeClr val="bg1">
                    <a:lumMod val="75000"/>
                  </a:schemeClr>
                </a:solidFill>
              </a:rPr>
              <a:t>.”</a:t>
            </a:r>
          </a:p>
        </p:txBody>
      </p:sp>
      <p:sp>
        <p:nvSpPr>
          <p:cNvPr id="20" name="TextBox 19">
            <a:extLst>
              <a:ext uri="{FF2B5EF4-FFF2-40B4-BE49-F238E27FC236}">
                <a16:creationId xmlns:a16="http://schemas.microsoft.com/office/drawing/2014/main" id="{BC3C9033-8FBE-456B-A6FF-E68C82F87190}"/>
              </a:ext>
            </a:extLst>
          </p:cNvPr>
          <p:cNvSpPr txBox="1"/>
          <p:nvPr/>
        </p:nvSpPr>
        <p:spPr>
          <a:xfrm>
            <a:off x="4659086" y="2730630"/>
            <a:ext cx="3956957" cy="1815882"/>
          </a:xfrm>
          <a:prstGeom prst="rect">
            <a:avLst/>
          </a:prstGeom>
          <a:noFill/>
        </p:spPr>
        <p:txBody>
          <a:bodyPr wrap="square" rtlCol="0">
            <a:spAutoFit/>
          </a:bodyPr>
          <a:lstStyle/>
          <a:p>
            <a:pPr algn="ctr"/>
            <a:r>
              <a:rPr lang="en-US" sz="2800" b="1" dirty="0">
                <a:solidFill>
                  <a:schemeClr val="bg1">
                    <a:lumMod val="75000"/>
                  </a:schemeClr>
                </a:solidFill>
              </a:rPr>
              <a:t>If </a:t>
            </a:r>
            <a:r>
              <a:rPr lang="en-US" sz="2800" b="1" dirty="0">
                <a:solidFill>
                  <a:schemeClr val="bg1"/>
                </a:solidFill>
              </a:rPr>
              <a:t>teenage fertility rate </a:t>
            </a:r>
            <a:r>
              <a:rPr lang="en-US" sz="2800" b="1" dirty="0">
                <a:solidFill>
                  <a:schemeClr val="bg1">
                    <a:lumMod val="75000"/>
                  </a:schemeClr>
                </a:solidFill>
              </a:rPr>
              <a:t>is </a:t>
            </a:r>
            <a:r>
              <a:rPr lang="en-US" sz="2800" b="1" cap="small" dirty="0">
                <a:solidFill>
                  <a:schemeClr val="bg1"/>
                </a:solidFill>
              </a:rPr>
              <a:t>increasing</a:t>
            </a:r>
            <a:r>
              <a:rPr lang="en-US" sz="2800" b="1" dirty="0">
                <a:solidFill>
                  <a:schemeClr val="bg1">
                    <a:lumMod val="75000"/>
                  </a:schemeClr>
                </a:solidFill>
              </a:rPr>
              <a:t>, we would expect efficiency to </a:t>
            </a:r>
            <a:r>
              <a:rPr lang="en-US" sz="2800" b="1" cap="small" dirty="0">
                <a:solidFill>
                  <a:schemeClr val="bg1"/>
                </a:solidFill>
              </a:rPr>
              <a:t>decrease</a:t>
            </a:r>
            <a:r>
              <a:rPr lang="en-US" sz="2800" b="1" dirty="0">
                <a:solidFill>
                  <a:schemeClr val="bg1">
                    <a:lumMod val="75000"/>
                  </a:schemeClr>
                </a:solidFill>
              </a:rPr>
              <a:t>. </a:t>
            </a:r>
          </a:p>
        </p:txBody>
      </p:sp>
      <p:sp>
        <p:nvSpPr>
          <p:cNvPr id="21" name="TextBox 20">
            <a:extLst>
              <a:ext uri="{FF2B5EF4-FFF2-40B4-BE49-F238E27FC236}">
                <a16:creationId xmlns:a16="http://schemas.microsoft.com/office/drawing/2014/main" id="{89A16A0A-DF3C-4FC9-A677-E3E4B0EA46DD}"/>
              </a:ext>
            </a:extLst>
          </p:cNvPr>
          <p:cNvSpPr txBox="1"/>
          <p:nvPr/>
        </p:nvSpPr>
        <p:spPr>
          <a:xfrm>
            <a:off x="4659086" y="4620084"/>
            <a:ext cx="3946071" cy="1815882"/>
          </a:xfrm>
          <a:prstGeom prst="rect">
            <a:avLst/>
          </a:prstGeom>
          <a:noFill/>
        </p:spPr>
        <p:txBody>
          <a:bodyPr wrap="square" rtlCol="0">
            <a:spAutoFit/>
          </a:bodyPr>
          <a:lstStyle/>
          <a:p>
            <a:pPr algn="ctr"/>
            <a:r>
              <a:rPr lang="en-US" sz="2800" b="1" dirty="0">
                <a:solidFill>
                  <a:schemeClr val="bg1">
                    <a:lumMod val="75000"/>
                  </a:schemeClr>
                </a:solidFill>
              </a:rPr>
              <a:t>If </a:t>
            </a:r>
            <a:r>
              <a:rPr lang="en-US" sz="2800" b="1" dirty="0">
                <a:solidFill>
                  <a:schemeClr val="bg1"/>
                </a:solidFill>
              </a:rPr>
              <a:t>teenage fertility rate </a:t>
            </a:r>
            <a:r>
              <a:rPr lang="en-US" sz="2800" b="1" dirty="0">
                <a:solidFill>
                  <a:schemeClr val="bg1">
                    <a:lumMod val="75000"/>
                  </a:schemeClr>
                </a:solidFill>
              </a:rPr>
              <a:t>is </a:t>
            </a:r>
            <a:r>
              <a:rPr lang="en-US" sz="2800" b="1" cap="small" dirty="0">
                <a:solidFill>
                  <a:schemeClr val="bg1"/>
                </a:solidFill>
              </a:rPr>
              <a:t>decreasing</a:t>
            </a:r>
            <a:r>
              <a:rPr lang="en-US" sz="2800" b="1" dirty="0">
                <a:solidFill>
                  <a:schemeClr val="bg1">
                    <a:lumMod val="75000"/>
                  </a:schemeClr>
                </a:solidFill>
              </a:rPr>
              <a:t>, we would expect efficiency to </a:t>
            </a:r>
            <a:r>
              <a:rPr lang="en-US" sz="2800" b="1" cap="small" dirty="0">
                <a:solidFill>
                  <a:schemeClr val="bg1"/>
                </a:solidFill>
              </a:rPr>
              <a:t>increase</a:t>
            </a:r>
            <a:r>
              <a:rPr lang="en-US" sz="2800" b="1" dirty="0">
                <a:solidFill>
                  <a:schemeClr val="bg1">
                    <a:lumMod val="75000"/>
                  </a:schemeClr>
                </a:solidFill>
              </a:rPr>
              <a:t>. </a:t>
            </a:r>
          </a:p>
        </p:txBody>
      </p:sp>
      <p:sp>
        <p:nvSpPr>
          <p:cNvPr id="22" name="TextBox 21">
            <a:extLst>
              <a:ext uri="{FF2B5EF4-FFF2-40B4-BE49-F238E27FC236}">
                <a16:creationId xmlns:a16="http://schemas.microsoft.com/office/drawing/2014/main" id="{0EA4A831-EF45-43EA-AC83-FC5859ADB1DC}"/>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24</a:t>
            </a:r>
          </a:p>
        </p:txBody>
      </p:sp>
    </p:spTree>
    <p:extLst>
      <p:ext uri="{BB962C8B-B14F-4D97-AF65-F5344CB8AC3E}">
        <p14:creationId xmlns:p14="http://schemas.microsoft.com/office/powerpoint/2010/main" val="23887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79"/>
            <a:ext cx="5793563" cy="1168351"/>
          </a:xfrm>
        </p:spPr>
        <p:txBody>
          <a:bodyPr/>
          <a:lstStyle/>
          <a:p>
            <a:r>
              <a:rPr lang="en-US" sz="3200" dirty="0"/>
              <a:t>Linear Regression</a:t>
            </a:r>
            <a:br>
              <a:rPr lang="en-US" sz="3200" dirty="0"/>
            </a:br>
            <a:r>
              <a:rPr lang="en-US" sz="3200" dirty="0"/>
              <a:t>(DEA)</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6D2F4973-2BDA-4D25-B6E5-271BB9F1422E}"/>
              </a:ext>
            </a:extLst>
          </p:cNvPr>
          <p:cNvSpPr/>
          <p:nvPr/>
        </p:nvSpPr>
        <p:spPr>
          <a:xfrm>
            <a:off x="81153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 name="Rectangle 1">
            <a:extLst>
              <a:ext uri="{FF2B5EF4-FFF2-40B4-BE49-F238E27FC236}">
                <a16:creationId xmlns:a16="http://schemas.microsoft.com/office/drawing/2014/main" id="{DFC3BDA0-A684-4CF5-86A2-BB2DB0AEF661}"/>
              </a:ext>
            </a:extLst>
          </p:cNvPr>
          <p:cNvSpPr/>
          <p:nvPr/>
        </p:nvSpPr>
        <p:spPr>
          <a:xfrm>
            <a:off x="587831"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E620D34-57FE-47D9-9308-926F8FD62BA9}"/>
              </a:ext>
            </a:extLst>
          </p:cNvPr>
          <p:cNvSpPr/>
          <p:nvPr/>
        </p:nvSpPr>
        <p:spPr>
          <a:xfrm>
            <a:off x="4659086" y="1621971"/>
            <a:ext cx="3995057" cy="5061858"/>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BC2999-5AE0-4F7E-82EC-79E4556ED0A1}"/>
              </a:ext>
            </a:extLst>
          </p:cNvPr>
          <p:cNvSpPr/>
          <p:nvPr/>
        </p:nvSpPr>
        <p:spPr>
          <a:xfrm>
            <a:off x="636816"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AF0168-20DA-4457-BA2B-CAC9FAC76982}"/>
              </a:ext>
            </a:extLst>
          </p:cNvPr>
          <p:cNvSpPr/>
          <p:nvPr/>
        </p:nvSpPr>
        <p:spPr>
          <a:xfrm>
            <a:off x="4718957" y="1671734"/>
            <a:ext cx="3897086" cy="870858"/>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8559B01-CDC4-4FC6-A49E-7A3D6E7E78C4}"/>
              </a:ext>
            </a:extLst>
          </p:cNvPr>
          <p:cNvSpPr txBox="1"/>
          <p:nvPr/>
        </p:nvSpPr>
        <p:spPr>
          <a:xfrm>
            <a:off x="714377" y="1856400"/>
            <a:ext cx="3741964" cy="523220"/>
          </a:xfrm>
          <a:prstGeom prst="rect">
            <a:avLst/>
          </a:prstGeom>
          <a:noFill/>
        </p:spPr>
        <p:txBody>
          <a:bodyPr wrap="square" rtlCol="0">
            <a:spAutoFit/>
          </a:bodyPr>
          <a:lstStyle/>
          <a:p>
            <a:pPr algn="ctr"/>
            <a:r>
              <a:rPr lang="en-US" sz="2800" b="1" dirty="0">
                <a:solidFill>
                  <a:srgbClr val="00297A"/>
                </a:solidFill>
              </a:rPr>
              <a:t>Formal Interpretation</a:t>
            </a:r>
          </a:p>
        </p:txBody>
      </p:sp>
      <p:sp>
        <p:nvSpPr>
          <p:cNvPr id="17" name="TextBox 16">
            <a:extLst>
              <a:ext uri="{FF2B5EF4-FFF2-40B4-BE49-F238E27FC236}">
                <a16:creationId xmlns:a16="http://schemas.microsoft.com/office/drawing/2014/main" id="{B5D28D17-7F23-465A-8B72-D590C9943CB2}"/>
              </a:ext>
            </a:extLst>
          </p:cNvPr>
          <p:cNvSpPr txBox="1"/>
          <p:nvPr/>
        </p:nvSpPr>
        <p:spPr>
          <a:xfrm>
            <a:off x="4718957" y="1845553"/>
            <a:ext cx="3935186" cy="523220"/>
          </a:xfrm>
          <a:prstGeom prst="rect">
            <a:avLst/>
          </a:prstGeom>
          <a:noFill/>
        </p:spPr>
        <p:txBody>
          <a:bodyPr wrap="square" rtlCol="0">
            <a:spAutoFit/>
          </a:bodyPr>
          <a:lstStyle/>
          <a:p>
            <a:pPr algn="ctr"/>
            <a:r>
              <a:rPr lang="en-US" sz="2800" b="1" dirty="0">
                <a:solidFill>
                  <a:srgbClr val="00297A"/>
                </a:solidFill>
              </a:rPr>
              <a:t>Practical Interpretation</a:t>
            </a:r>
          </a:p>
        </p:txBody>
      </p:sp>
      <p:sp>
        <p:nvSpPr>
          <p:cNvPr id="18" name="TextBox 17">
            <a:extLst>
              <a:ext uri="{FF2B5EF4-FFF2-40B4-BE49-F238E27FC236}">
                <a16:creationId xmlns:a16="http://schemas.microsoft.com/office/drawing/2014/main" id="{946D7F7B-0B60-466A-A0E9-E1300B762F07}"/>
              </a:ext>
            </a:extLst>
          </p:cNvPr>
          <p:cNvSpPr txBox="1"/>
          <p:nvPr/>
        </p:nvSpPr>
        <p:spPr>
          <a:xfrm>
            <a:off x="636816" y="2715241"/>
            <a:ext cx="3897086" cy="3662541"/>
          </a:xfrm>
          <a:prstGeom prst="rect">
            <a:avLst/>
          </a:prstGeom>
          <a:noFill/>
        </p:spPr>
        <p:txBody>
          <a:bodyPr wrap="square" rtlCol="0">
            <a:spAutoFit/>
          </a:bodyPr>
          <a:lstStyle/>
          <a:p>
            <a:pPr algn="ctr"/>
            <a:r>
              <a:rPr lang="en-US" sz="2400" b="1" i="1" dirty="0">
                <a:solidFill>
                  <a:schemeClr val="bg1">
                    <a:lumMod val="75000"/>
                  </a:schemeClr>
                </a:solidFill>
              </a:rPr>
              <a:t>“On average, holding all other inputs constant, for a one unit increase in the </a:t>
            </a:r>
            <a:r>
              <a:rPr lang="en-US" sz="2800" b="1" i="1" dirty="0">
                <a:solidFill>
                  <a:schemeClr val="bg1"/>
                </a:solidFill>
              </a:rPr>
              <a:t>increase in control of corruption World Governance Indicator</a:t>
            </a:r>
            <a:r>
              <a:rPr lang="en-US" sz="2400" b="1" i="1" dirty="0">
                <a:solidFill>
                  <a:schemeClr val="bg1"/>
                </a:solidFill>
              </a:rPr>
              <a:t>, </a:t>
            </a:r>
            <a:endParaRPr lang="en-US" sz="2800" b="1" i="1" dirty="0">
              <a:solidFill>
                <a:schemeClr val="bg1"/>
              </a:solidFill>
            </a:endParaRPr>
          </a:p>
          <a:p>
            <a:pPr algn="ctr"/>
            <a:r>
              <a:rPr lang="en-US" sz="2400" b="1" i="1" dirty="0">
                <a:solidFill>
                  <a:schemeClr val="bg1">
                    <a:lumMod val="75000"/>
                  </a:schemeClr>
                </a:solidFill>
              </a:rPr>
              <a:t>DEA efficiency </a:t>
            </a:r>
          </a:p>
          <a:p>
            <a:pPr algn="ctr"/>
            <a:r>
              <a:rPr lang="en-US" sz="2400" b="1" i="1" dirty="0">
                <a:solidFill>
                  <a:schemeClr val="bg1">
                    <a:lumMod val="75000"/>
                  </a:schemeClr>
                </a:solidFill>
              </a:rPr>
              <a:t>decreases by </a:t>
            </a:r>
          </a:p>
          <a:p>
            <a:pPr algn="ctr"/>
            <a:r>
              <a:rPr lang="en-US" sz="2800" b="1" i="1" dirty="0">
                <a:solidFill>
                  <a:schemeClr val="bg1"/>
                </a:solidFill>
              </a:rPr>
              <a:t>0.8 units</a:t>
            </a:r>
            <a:r>
              <a:rPr lang="en-US" sz="2800" b="1" i="1" dirty="0">
                <a:solidFill>
                  <a:schemeClr val="bg1">
                    <a:lumMod val="75000"/>
                  </a:schemeClr>
                </a:solidFill>
              </a:rPr>
              <a:t>.”</a:t>
            </a:r>
          </a:p>
        </p:txBody>
      </p:sp>
      <p:sp>
        <p:nvSpPr>
          <p:cNvPr id="20" name="TextBox 19">
            <a:extLst>
              <a:ext uri="{FF2B5EF4-FFF2-40B4-BE49-F238E27FC236}">
                <a16:creationId xmlns:a16="http://schemas.microsoft.com/office/drawing/2014/main" id="{BC3C9033-8FBE-456B-A6FF-E68C82F87190}"/>
              </a:ext>
            </a:extLst>
          </p:cNvPr>
          <p:cNvSpPr txBox="1"/>
          <p:nvPr/>
        </p:nvSpPr>
        <p:spPr>
          <a:xfrm>
            <a:off x="4659086" y="2730630"/>
            <a:ext cx="3956957" cy="1815882"/>
          </a:xfrm>
          <a:prstGeom prst="rect">
            <a:avLst/>
          </a:prstGeom>
          <a:noFill/>
        </p:spPr>
        <p:txBody>
          <a:bodyPr wrap="square" rtlCol="0">
            <a:spAutoFit/>
          </a:bodyPr>
          <a:lstStyle/>
          <a:p>
            <a:pPr algn="ctr"/>
            <a:r>
              <a:rPr lang="en-US" sz="2800" b="1" dirty="0">
                <a:solidFill>
                  <a:schemeClr val="bg1">
                    <a:lumMod val="75000"/>
                  </a:schemeClr>
                </a:solidFill>
              </a:rPr>
              <a:t>If </a:t>
            </a:r>
            <a:r>
              <a:rPr lang="en-US" sz="2800" b="1" dirty="0">
                <a:solidFill>
                  <a:schemeClr val="bg1"/>
                </a:solidFill>
              </a:rPr>
              <a:t>control of corruption </a:t>
            </a:r>
            <a:r>
              <a:rPr lang="en-US" sz="2800" b="1" dirty="0">
                <a:solidFill>
                  <a:schemeClr val="bg1">
                    <a:lumMod val="75000"/>
                  </a:schemeClr>
                </a:solidFill>
              </a:rPr>
              <a:t>is </a:t>
            </a:r>
            <a:r>
              <a:rPr lang="en-US" sz="2800" b="1" cap="small" dirty="0">
                <a:solidFill>
                  <a:schemeClr val="bg1"/>
                </a:solidFill>
              </a:rPr>
              <a:t>increasing</a:t>
            </a:r>
            <a:r>
              <a:rPr lang="en-US" sz="2800" b="1" dirty="0">
                <a:solidFill>
                  <a:schemeClr val="bg1">
                    <a:lumMod val="75000"/>
                  </a:schemeClr>
                </a:solidFill>
              </a:rPr>
              <a:t>, we would expect efficiency to </a:t>
            </a:r>
            <a:r>
              <a:rPr lang="en-US" sz="2800" b="1" cap="small" dirty="0">
                <a:solidFill>
                  <a:schemeClr val="bg1"/>
                </a:solidFill>
              </a:rPr>
              <a:t>decrease</a:t>
            </a:r>
            <a:r>
              <a:rPr lang="en-US" sz="2800" b="1" dirty="0">
                <a:solidFill>
                  <a:schemeClr val="bg1">
                    <a:lumMod val="75000"/>
                  </a:schemeClr>
                </a:solidFill>
              </a:rPr>
              <a:t>. </a:t>
            </a:r>
          </a:p>
        </p:txBody>
      </p:sp>
      <p:sp>
        <p:nvSpPr>
          <p:cNvPr id="21" name="TextBox 20">
            <a:extLst>
              <a:ext uri="{FF2B5EF4-FFF2-40B4-BE49-F238E27FC236}">
                <a16:creationId xmlns:a16="http://schemas.microsoft.com/office/drawing/2014/main" id="{89A16A0A-DF3C-4FC9-A677-E3E4B0EA46DD}"/>
              </a:ext>
            </a:extLst>
          </p:cNvPr>
          <p:cNvSpPr txBox="1"/>
          <p:nvPr/>
        </p:nvSpPr>
        <p:spPr>
          <a:xfrm>
            <a:off x="4659086" y="4620084"/>
            <a:ext cx="3946071" cy="1815882"/>
          </a:xfrm>
          <a:prstGeom prst="rect">
            <a:avLst/>
          </a:prstGeom>
          <a:noFill/>
        </p:spPr>
        <p:txBody>
          <a:bodyPr wrap="square" rtlCol="0">
            <a:spAutoFit/>
          </a:bodyPr>
          <a:lstStyle/>
          <a:p>
            <a:pPr algn="ctr"/>
            <a:r>
              <a:rPr lang="en-US" sz="2800" b="1" dirty="0">
                <a:solidFill>
                  <a:schemeClr val="bg1">
                    <a:lumMod val="75000"/>
                  </a:schemeClr>
                </a:solidFill>
              </a:rPr>
              <a:t>If </a:t>
            </a:r>
            <a:r>
              <a:rPr lang="en-US" sz="2800" b="1" dirty="0">
                <a:solidFill>
                  <a:schemeClr val="bg1"/>
                </a:solidFill>
              </a:rPr>
              <a:t>control of corruption </a:t>
            </a:r>
            <a:r>
              <a:rPr lang="en-US" sz="2800" b="1" dirty="0">
                <a:solidFill>
                  <a:schemeClr val="bg1">
                    <a:lumMod val="75000"/>
                  </a:schemeClr>
                </a:solidFill>
              </a:rPr>
              <a:t>is </a:t>
            </a:r>
            <a:r>
              <a:rPr lang="en-US" sz="2800" b="1" cap="small" dirty="0">
                <a:solidFill>
                  <a:schemeClr val="bg1"/>
                </a:solidFill>
              </a:rPr>
              <a:t>decreasing</a:t>
            </a:r>
            <a:r>
              <a:rPr lang="en-US" sz="2800" b="1" dirty="0">
                <a:solidFill>
                  <a:schemeClr val="bg1">
                    <a:lumMod val="75000"/>
                  </a:schemeClr>
                </a:solidFill>
              </a:rPr>
              <a:t>, we would expect efficiency to </a:t>
            </a:r>
            <a:r>
              <a:rPr lang="en-US" sz="2800" b="1" cap="small" dirty="0">
                <a:solidFill>
                  <a:schemeClr val="bg1"/>
                </a:solidFill>
              </a:rPr>
              <a:t>increase</a:t>
            </a:r>
            <a:r>
              <a:rPr lang="en-US" sz="2800" b="1" dirty="0">
                <a:solidFill>
                  <a:schemeClr val="bg1">
                    <a:lumMod val="75000"/>
                  </a:schemeClr>
                </a:solidFill>
              </a:rPr>
              <a:t>. </a:t>
            </a:r>
          </a:p>
        </p:txBody>
      </p:sp>
      <p:sp>
        <p:nvSpPr>
          <p:cNvPr id="22" name="TextBox 21">
            <a:extLst>
              <a:ext uri="{FF2B5EF4-FFF2-40B4-BE49-F238E27FC236}">
                <a16:creationId xmlns:a16="http://schemas.microsoft.com/office/drawing/2014/main" id="{1753E8CB-049C-4B7B-9D3C-506EA6017E39}"/>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25</a:t>
            </a:r>
          </a:p>
        </p:txBody>
      </p:sp>
    </p:spTree>
    <p:extLst>
      <p:ext uri="{BB962C8B-B14F-4D97-AF65-F5344CB8AC3E}">
        <p14:creationId xmlns:p14="http://schemas.microsoft.com/office/powerpoint/2010/main" val="197470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F0FE85-A9A5-46C2-9D21-63881743E0BC}"/>
              </a:ext>
            </a:extLst>
          </p:cNvPr>
          <p:cNvSpPr/>
          <p:nvPr/>
        </p:nvSpPr>
        <p:spPr>
          <a:xfrm rot="16200000">
            <a:off x="2233190" y="443335"/>
            <a:ext cx="5468198" cy="7248527"/>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Regression Insights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Chevron 8">
            <a:extLst>
              <a:ext uri="{FF2B5EF4-FFF2-40B4-BE49-F238E27FC236}">
                <a16:creationId xmlns:a16="http://schemas.microsoft.com/office/drawing/2014/main" id="{DA462540-2F0F-4900-8B9F-D47E135048A7}"/>
              </a:ext>
            </a:extLst>
          </p:cNvPr>
          <p:cNvSpPr/>
          <p:nvPr/>
        </p:nvSpPr>
        <p:spPr>
          <a:xfrm>
            <a:off x="8115300" y="171422"/>
            <a:ext cx="803664" cy="811763"/>
          </a:xfrm>
          <a:prstGeom prst="chevron">
            <a:avLst>
              <a:gd name="adj" fmla="val 3531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Rectangle 9">
            <a:extLst>
              <a:ext uri="{FF2B5EF4-FFF2-40B4-BE49-F238E27FC236}">
                <a16:creationId xmlns:a16="http://schemas.microsoft.com/office/drawing/2014/main" id="{51DE40A4-8F62-4F09-B019-3DFAF0B0BE95}"/>
              </a:ext>
            </a:extLst>
          </p:cNvPr>
          <p:cNvSpPr/>
          <p:nvPr/>
        </p:nvSpPr>
        <p:spPr>
          <a:xfrm>
            <a:off x="2171117" y="1962343"/>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B8B763-7FD2-40E2-9E8A-625CAA11F46E}"/>
              </a:ext>
            </a:extLst>
          </p:cNvPr>
          <p:cNvSpPr/>
          <p:nvPr/>
        </p:nvSpPr>
        <p:spPr>
          <a:xfrm>
            <a:off x="2171117" y="4410268"/>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17CC31-9D98-4989-B176-FD623EE89127}"/>
              </a:ext>
            </a:extLst>
          </p:cNvPr>
          <p:cNvSpPr/>
          <p:nvPr/>
        </p:nvSpPr>
        <p:spPr>
          <a:xfrm>
            <a:off x="5371517" y="1962343"/>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1D34D2-3E29-4A6E-AAD6-81AF393A2981}"/>
              </a:ext>
            </a:extLst>
          </p:cNvPr>
          <p:cNvSpPr/>
          <p:nvPr/>
        </p:nvSpPr>
        <p:spPr>
          <a:xfrm>
            <a:off x="5371517" y="4410268"/>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15D563-111C-45D8-9B8A-9071E1FD831B}"/>
              </a:ext>
            </a:extLst>
          </p:cNvPr>
          <p:cNvSpPr/>
          <p:nvPr/>
        </p:nvSpPr>
        <p:spPr>
          <a:xfrm>
            <a:off x="3910072" y="1053567"/>
            <a:ext cx="3034629" cy="390525"/>
          </a:xfrm>
          <a:prstGeom prst="rect">
            <a:avLst/>
          </a:prstGeom>
          <a:solidFill>
            <a:schemeClr val="bg1">
              <a:lumMod val="50000"/>
            </a:schemeClr>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8" name="Rectangle 17">
            <a:extLst>
              <a:ext uri="{FF2B5EF4-FFF2-40B4-BE49-F238E27FC236}">
                <a16:creationId xmlns:a16="http://schemas.microsoft.com/office/drawing/2014/main" id="{D95F73D4-EA25-48D9-8686-962DC920CFF3}"/>
              </a:ext>
            </a:extLst>
          </p:cNvPr>
          <p:cNvSpPr/>
          <p:nvPr/>
        </p:nvSpPr>
        <p:spPr>
          <a:xfrm rot="16200000">
            <a:off x="-239490" y="4215005"/>
            <a:ext cx="3034629" cy="390525"/>
          </a:xfrm>
          <a:prstGeom prst="rect">
            <a:avLst/>
          </a:prstGeom>
          <a:solidFill>
            <a:schemeClr val="bg1">
              <a:lumMod val="50000"/>
            </a:schemeClr>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a:t>
            </a:r>
          </a:p>
        </p:txBody>
      </p:sp>
      <p:sp>
        <p:nvSpPr>
          <p:cNvPr id="19" name="TextBox 18">
            <a:extLst>
              <a:ext uri="{FF2B5EF4-FFF2-40B4-BE49-F238E27FC236}">
                <a16:creationId xmlns:a16="http://schemas.microsoft.com/office/drawing/2014/main" id="{533D2257-9DE8-4881-91D9-8C6CBDF9C8BC}"/>
              </a:ext>
            </a:extLst>
          </p:cNvPr>
          <p:cNvSpPr txBox="1"/>
          <p:nvPr/>
        </p:nvSpPr>
        <p:spPr>
          <a:xfrm>
            <a:off x="3144153" y="1552767"/>
            <a:ext cx="1088555" cy="523220"/>
          </a:xfrm>
          <a:prstGeom prst="rect">
            <a:avLst/>
          </a:prstGeom>
          <a:noFill/>
        </p:spPr>
        <p:txBody>
          <a:bodyPr wrap="square" rtlCol="0">
            <a:spAutoFit/>
          </a:bodyPr>
          <a:lstStyle/>
          <a:p>
            <a:pPr algn="ctr"/>
            <a:r>
              <a:rPr lang="en-US" sz="2800" b="1" dirty="0">
                <a:solidFill>
                  <a:srgbClr val="0E3E5E"/>
                </a:solidFill>
              </a:rPr>
              <a:t>AHP</a:t>
            </a:r>
          </a:p>
        </p:txBody>
      </p:sp>
      <p:sp>
        <p:nvSpPr>
          <p:cNvPr id="20" name="TextBox 19">
            <a:extLst>
              <a:ext uri="{FF2B5EF4-FFF2-40B4-BE49-F238E27FC236}">
                <a16:creationId xmlns:a16="http://schemas.microsoft.com/office/drawing/2014/main" id="{8DBAC2C5-18C3-4103-88B1-D1E2192F95D6}"/>
              </a:ext>
            </a:extLst>
          </p:cNvPr>
          <p:cNvSpPr txBox="1"/>
          <p:nvPr/>
        </p:nvSpPr>
        <p:spPr>
          <a:xfrm>
            <a:off x="6344553" y="1531394"/>
            <a:ext cx="1088555" cy="523220"/>
          </a:xfrm>
          <a:prstGeom prst="rect">
            <a:avLst/>
          </a:prstGeom>
          <a:noFill/>
        </p:spPr>
        <p:txBody>
          <a:bodyPr wrap="square" rtlCol="0">
            <a:spAutoFit/>
          </a:bodyPr>
          <a:lstStyle/>
          <a:p>
            <a:pPr algn="ctr"/>
            <a:r>
              <a:rPr lang="en-US" sz="2800" b="1" dirty="0">
                <a:solidFill>
                  <a:srgbClr val="0E3E5E"/>
                </a:solidFill>
              </a:rPr>
              <a:t>DEA</a:t>
            </a:r>
          </a:p>
        </p:txBody>
      </p:sp>
      <p:sp>
        <p:nvSpPr>
          <p:cNvPr id="21" name="TextBox 20">
            <a:extLst>
              <a:ext uri="{FF2B5EF4-FFF2-40B4-BE49-F238E27FC236}">
                <a16:creationId xmlns:a16="http://schemas.microsoft.com/office/drawing/2014/main" id="{E5EAE409-C991-40DB-8B45-13C965C184B3}"/>
              </a:ext>
            </a:extLst>
          </p:cNvPr>
          <p:cNvSpPr txBox="1"/>
          <p:nvPr/>
        </p:nvSpPr>
        <p:spPr>
          <a:xfrm rot="16200000">
            <a:off x="735344" y="2782177"/>
            <a:ext cx="2286000" cy="646331"/>
          </a:xfrm>
          <a:prstGeom prst="rect">
            <a:avLst/>
          </a:prstGeom>
          <a:noFill/>
        </p:spPr>
        <p:txBody>
          <a:bodyPr wrap="square" rtlCol="0">
            <a:spAutoFit/>
          </a:bodyPr>
          <a:lstStyle/>
          <a:p>
            <a:pPr algn="ctr"/>
            <a:r>
              <a:rPr lang="en-US" b="1" dirty="0">
                <a:solidFill>
                  <a:srgbClr val="0E3E5E"/>
                </a:solidFill>
              </a:rPr>
              <a:t>In line with</a:t>
            </a:r>
          </a:p>
          <a:p>
            <a:pPr algn="ctr"/>
            <a:r>
              <a:rPr lang="en-US" b="1" dirty="0">
                <a:solidFill>
                  <a:srgbClr val="0E3E5E"/>
                </a:solidFill>
              </a:rPr>
              <a:t> expectations</a:t>
            </a:r>
          </a:p>
        </p:txBody>
      </p:sp>
      <p:sp>
        <p:nvSpPr>
          <p:cNvPr id="22" name="TextBox 21">
            <a:extLst>
              <a:ext uri="{FF2B5EF4-FFF2-40B4-BE49-F238E27FC236}">
                <a16:creationId xmlns:a16="http://schemas.microsoft.com/office/drawing/2014/main" id="{6F67C68D-9250-4C93-9BEB-13F2653F04A5}"/>
              </a:ext>
            </a:extLst>
          </p:cNvPr>
          <p:cNvSpPr txBox="1"/>
          <p:nvPr/>
        </p:nvSpPr>
        <p:spPr>
          <a:xfrm rot="16200000">
            <a:off x="735343" y="5230103"/>
            <a:ext cx="2286000" cy="646331"/>
          </a:xfrm>
          <a:prstGeom prst="rect">
            <a:avLst/>
          </a:prstGeom>
          <a:noFill/>
        </p:spPr>
        <p:txBody>
          <a:bodyPr wrap="square" rtlCol="0">
            <a:spAutoFit/>
          </a:bodyPr>
          <a:lstStyle/>
          <a:p>
            <a:pPr algn="ctr"/>
            <a:r>
              <a:rPr lang="en-US" b="1" dirty="0">
                <a:solidFill>
                  <a:srgbClr val="0E3E5E"/>
                </a:solidFill>
              </a:rPr>
              <a:t>Out of line with</a:t>
            </a:r>
          </a:p>
          <a:p>
            <a:pPr algn="ctr"/>
            <a:r>
              <a:rPr lang="en-US" b="1" dirty="0">
                <a:solidFill>
                  <a:srgbClr val="0E3E5E"/>
                </a:solidFill>
              </a:rPr>
              <a:t> expectations</a:t>
            </a:r>
          </a:p>
        </p:txBody>
      </p:sp>
      <p:sp>
        <p:nvSpPr>
          <p:cNvPr id="23" name="TextBox 22">
            <a:extLst>
              <a:ext uri="{FF2B5EF4-FFF2-40B4-BE49-F238E27FC236}">
                <a16:creationId xmlns:a16="http://schemas.microsoft.com/office/drawing/2014/main" id="{46054B7E-6EFB-45EC-BAED-2A408E3D7337}"/>
              </a:ext>
            </a:extLst>
          </p:cNvPr>
          <p:cNvSpPr txBox="1"/>
          <p:nvPr/>
        </p:nvSpPr>
        <p:spPr>
          <a:xfrm>
            <a:off x="2278730" y="2594238"/>
            <a:ext cx="2819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If the net primary school ratio increases, AHP priority score increases</a:t>
            </a:r>
          </a:p>
        </p:txBody>
      </p:sp>
      <p:sp>
        <p:nvSpPr>
          <p:cNvPr id="24" name="TextBox 23">
            <a:extLst>
              <a:ext uri="{FF2B5EF4-FFF2-40B4-BE49-F238E27FC236}">
                <a16:creationId xmlns:a16="http://schemas.microsoft.com/office/drawing/2014/main" id="{B0E3F40F-103B-431E-9C7D-8FDB2825B376}"/>
              </a:ext>
            </a:extLst>
          </p:cNvPr>
          <p:cNvSpPr txBox="1"/>
          <p:nvPr/>
        </p:nvSpPr>
        <p:spPr>
          <a:xfrm>
            <a:off x="5479130" y="2228179"/>
            <a:ext cx="2819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If life expectancy at birth increases, DEA efficiency increases</a:t>
            </a:r>
          </a:p>
          <a:p>
            <a:pPr marL="285750" indent="-285750">
              <a:buFont typeface="Arial" panose="020B0604020202020204" pitchFamily="34" charset="0"/>
              <a:buChar char="•"/>
            </a:pPr>
            <a:r>
              <a:rPr lang="en-US" dirty="0">
                <a:solidFill>
                  <a:schemeClr val="bg1"/>
                </a:solidFill>
              </a:rPr>
              <a:t>If teenage fertility rate decreases, DEA efficiency increases</a:t>
            </a:r>
          </a:p>
        </p:txBody>
      </p:sp>
      <p:sp>
        <p:nvSpPr>
          <p:cNvPr id="25" name="TextBox 24">
            <a:extLst>
              <a:ext uri="{FF2B5EF4-FFF2-40B4-BE49-F238E27FC236}">
                <a16:creationId xmlns:a16="http://schemas.microsoft.com/office/drawing/2014/main" id="{408C9D1B-FEE0-4D08-AB0F-5714C333B0F9}"/>
              </a:ext>
            </a:extLst>
          </p:cNvPr>
          <p:cNvSpPr txBox="1"/>
          <p:nvPr/>
        </p:nvSpPr>
        <p:spPr>
          <a:xfrm>
            <a:off x="2366710" y="5091603"/>
            <a:ext cx="28194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If the number of homicides increase, AHP priority score increases</a:t>
            </a:r>
          </a:p>
        </p:txBody>
      </p:sp>
      <p:sp>
        <p:nvSpPr>
          <p:cNvPr id="26" name="TextBox 25">
            <a:extLst>
              <a:ext uri="{FF2B5EF4-FFF2-40B4-BE49-F238E27FC236}">
                <a16:creationId xmlns:a16="http://schemas.microsoft.com/office/drawing/2014/main" id="{C77EABC1-AABA-4CE9-B0D0-3A28F54A837D}"/>
              </a:ext>
            </a:extLst>
          </p:cNvPr>
          <p:cNvSpPr txBox="1"/>
          <p:nvPr/>
        </p:nvSpPr>
        <p:spPr>
          <a:xfrm>
            <a:off x="5535001" y="5115905"/>
            <a:ext cx="2819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If control of corruption decreases, DEA efficiency increases</a:t>
            </a:r>
          </a:p>
        </p:txBody>
      </p:sp>
      <p:sp>
        <p:nvSpPr>
          <p:cNvPr id="28" name="TextBox 27">
            <a:extLst>
              <a:ext uri="{FF2B5EF4-FFF2-40B4-BE49-F238E27FC236}">
                <a16:creationId xmlns:a16="http://schemas.microsoft.com/office/drawing/2014/main" id="{760121E1-C7B3-4F7F-A473-2E981A5FBBFE}"/>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26</a:t>
            </a:r>
          </a:p>
        </p:txBody>
      </p:sp>
    </p:spTree>
    <p:extLst>
      <p:ext uri="{BB962C8B-B14F-4D97-AF65-F5344CB8AC3E}">
        <p14:creationId xmlns:p14="http://schemas.microsoft.com/office/powerpoint/2010/main" val="3862933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D817B9-8747-4BFD-9697-3E742966131B}"/>
              </a:ext>
            </a:extLst>
          </p:cNvPr>
          <p:cNvSpPr/>
          <p:nvPr/>
        </p:nvSpPr>
        <p:spPr>
          <a:xfrm>
            <a:off x="904875" y="990600"/>
            <a:ext cx="7277100" cy="5495925"/>
          </a:xfrm>
          <a:prstGeom prst="rect">
            <a:avLst/>
          </a:prstGeom>
          <a:solidFill>
            <a:srgbClr val="C0C0C0"/>
          </a:solidFill>
          <a:ln w="19050">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8226913" cy="551530"/>
          </a:xfrm>
        </p:spPr>
        <p:txBody>
          <a:bodyPr/>
          <a:lstStyle/>
          <a:p>
            <a:r>
              <a:rPr lang="en-US" sz="3200" dirty="0"/>
              <a:t>Regression Insights: Hypothesis Testing</a:t>
            </a:r>
          </a:p>
        </p:txBody>
      </p:sp>
      <p:sp>
        <p:nvSpPr>
          <p:cNvPr id="10" name="Rectangle 9">
            <a:extLst>
              <a:ext uri="{FF2B5EF4-FFF2-40B4-BE49-F238E27FC236}">
                <a16:creationId xmlns:a16="http://schemas.microsoft.com/office/drawing/2014/main" id="{51DE40A4-8F62-4F09-B019-3DFAF0B0BE95}"/>
              </a:ext>
            </a:extLst>
          </p:cNvPr>
          <p:cNvSpPr/>
          <p:nvPr/>
        </p:nvSpPr>
        <p:spPr>
          <a:xfrm>
            <a:off x="1742492" y="1119657"/>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B8B763-7FD2-40E2-9E8A-625CAA11F46E}"/>
              </a:ext>
            </a:extLst>
          </p:cNvPr>
          <p:cNvSpPr/>
          <p:nvPr/>
        </p:nvSpPr>
        <p:spPr>
          <a:xfrm>
            <a:off x="1742492" y="3567582"/>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17CC31-9D98-4989-B176-FD623EE89127}"/>
              </a:ext>
            </a:extLst>
          </p:cNvPr>
          <p:cNvSpPr/>
          <p:nvPr/>
        </p:nvSpPr>
        <p:spPr>
          <a:xfrm>
            <a:off x="4942892" y="1119657"/>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1D34D2-3E29-4A6E-AAD6-81AF393A2981}"/>
              </a:ext>
            </a:extLst>
          </p:cNvPr>
          <p:cNvSpPr/>
          <p:nvPr/>
        </p:nvSpPr>
        <p:spPr>
          <a:xfrm>
            <a:off x="4942892" y="3567582"/>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15D563-111C-45D8-9B8A-9071E1FD831B}"/>
              </a:ext>
            </a:extLst>
          </p:cNvPr>
          <p:cNvSpPr/>
          <p:nvPr/>
        </p:nvSpPr>
        <p:spPr>
          <a:xfrm>
            <a:off x="3332267" y="6307232"/>
            <a:ext cx="3034629" cy="390525"/>
          </a:xfrm>
          <a:prstGeom prst="rect">
            <a:avLst/>
          </a:prstGeom>
          <a:solidFill>
            <a:schemeClr val="bg1">
              <a:lumMod val="50000"/>
            </a:schemeClr>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DEA Efficiency Score</a:t>
            </a:r>
          </a:p>
        </p:txBody>
      </p:sp>
      <p:sp>
        <p:nvSpPr>
          <p:cNvPr id="18" name="Rectangle 17">
            <a:extLst>
              <a:ext uri="{FF2B5EF4-FFF2-40B4-BE49-F238E27FC236}">
                <a16:creationId xmlns:a16="http://schemas.microsoft.com/office/drawing/2014/main" id="{D95F73D4-EA25-48D9-8686-962DC920CFF3}"/>
              </a:ext>
            </a:extLst>
          </p:cNvPr>
          <p:cNvSpPr/>
          <p:nvPr/>
        </p:nvSpPr>
        <p:spPr>
          <a:xfrm rot="16200000">
            <a:off x="-602915" y="3372319"/>
            <a:ext cx="3034629" cy="390525"/>
          </a:xfrm>
          <a:prstGeom prst="rect">
            <a:avLst/>
          </a:prstGeom>
          <a:solidFill>
            <a:schemeClr val="bg1">
              <a:lumMod val="50000"/>
            </a:schemeClr>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AHP Priority Score</a:t>
            </a:r>
          </a:p>
        </p:txBody>
      </p:sp>
      <p:sp>
        <p:nvSpPr>
          <p:cNvPr id="11" name="TextBox 10">
            <a:extLst>
              <a:ext uri="{FF2B5EF4-FFF2-40B4-BE49-F238E27FC236}">
                <a16:creationId xmlns:a16="http://schemas.microsoft.com/office/drawing/2014/main" id="{6543516A-6765-412D-B498-FB85A6064F1A}"/>
              </a:ext>
            </a:extLst>
          </p:cNvPr>
          <p:cNvSpPr txBox="1"/>
          <p:nvPr/>
        </p:nvSpPr>
        <p:spPr>
          <a:xfrm>
            <a:off x="2930905" y="5853582"/>
            <a:ext cx="657802" cy="369332"/>
          </a:xfrm>
          <a:prstGeom prst="rect">
            <a:avLst/>
          </a:prstGeom>
          <a:noFill/>
        </p:spPr>
        <p:txBody>
          <a:bodyPr wrap="square" rtlCol="0">
            <a:spAutoFit/>
          </a:bodyPr>
          <a:lstStyle/>
          <a:p>
            <a:r>
              <a:rPr lang="en-US" b="1" dirty="0">
                <a:solidFill>
                  <a:srgbClr val="0E3E5E"/>
                </a:solidFill>
              </a:rPr>
              <a:t>Low</a:t>
            </a:r>
          </a:p>
        </p:txBody>
      </p:sp>
      <p:sp>
        <p:nvSpPr>
          <p:cNvPr id="27" name="TextBox 26">
            <a:extLst>
              <a:ext uri="{FF2B5EF4-FFF2-40B4-BE49-F238E27FC236}">
                <a16:creationId xmlns:a16="http://schemas.microsoft.com/office/drawing/2014/main" id="{F066045B-E2C7-459E-A9F0-1ACDD47024C4}"/>
              </a:ext>
            </a:extLst>
          </p:cNvPr>
          <p:cNvSpPr txBox="1"/>
          <p:nvPr/>
        </p:nvSpPr>
        <p:spPr>
          <a:xfrm rot="16200000">
            <a:off x="1176858" y="2163486"/>
            <a:ext cx="755058" cy="369332"/>
          </a:xfrm>
          <a:prstGeom prst="rect">
            <a:avLst/>
          </a:prstGeom>
          <a:noFill/>
        </p:spPr>
        <p:txBody>
          <a:bodyPr wrap="square" rtlCol="0">
            <a:spAutoFit/>
          </a:bodyPr>
          <a:lstStyle/>
          <a:p>
            <a:r>
              <a:rPr lang="en-US" b="1" dirty="0">
                <a:solidFill>
                  <a:srgbClr val="0E3E5E"/>
                </a:solidFill>
              </a:rPr>
              <a:t>High</a:t>
            </a:r>
          </a:p>
        </p:txBody>
      </p:sp>
      <p:sp>
        <p:nvSpPr>
          <p:cNvPr id="28" name="TextBox 27">
            <a:extLst>
              <a:ext uri="{FF2B5EF4-FFF2-40B4-BE49-F238E27FC236}">
                <a16:creationId xmlns:a16="http://schemas.microsoft.com/office/drawing/2014/main" id="{DF6AB1DD-5C7F-4F8C-849A-F8FE557528CE}"/>
              </a:ext>
            </a:extLst>
          </p:cNvPr>
          <p:cNvSpPr txBox="1"/>
          <p:nvPr/>
        </p:nvSpPr>
        <p:spPr>
          <a:xfrm rot="16200000">
            <a:off x="1228184" y="4612610"/>
            <a:ext cx="657802" cy="369332"/>
          </a:xfrm>
          <a:prstGeom prst="rect">
            <a:avLst/>
          </a:prstGeom>
          <a:noFill/>
        </p:spPr>
        <p:txBody>
          <a:bodyPr wrap="square" rtlCol="0">
            <a:spAutoFit/>
          </a:bodyPr>
          <a:lstStyle/>
          <a:p>
            <a:r>
              <a:rPr lang="en-US" b="1" dirty="0">
                <a:solidFill>
                  <a:srgbClr val="0E3E5E"/>
                </a:solidFill>
              </a:rPr>
              <a:t>Low</a:t>
            </a:r>
          </a:p>
        </p:txBody>
      </p:sp>
      <p:sp>
        <p:nvSpPr>
          <p:cNvPr id="29" name="TextBox 28">
            <a:extLst>
              <a:ext uri="{FF2B5EF4-FFF2-40B4-BE49-F238E27FC236}">
                <a16:creationId xmlns:a16="http://schemas.microsoft.com/office/drawing/2014/main" id="{E332CC8B-1B2E-4252-9CE9-F5A04535CB1F}"/>
              </a:ext>
            </a:extLst>
          </p:cNvPr>
          <p:cNvSpPr txBox="1"/>
          <p:nvPr/>
        </p:nvSpPr>
        <p:spPr>
          <a:xfrm>
            <a:off x="6175283" y="5853582"/>
            <a:ext cx="755058" cy="369332"/>
          </a:xfrm>
          <a:prstGeom prst="rect">
            <a:avLst/>
          </a:prstGeom>
          <a:noFill/>
        </p:spPr>
        <p:txBody>
          <a:bodyPr wrap="square" rtlCol="0">
            <a:spAutoFit/>
          </a:bodyPr>
          <a:lstStyle/>
          <a:p>
            <a:r>
              <a:rPr lang="en-US" b="1" dirty="0">
                <a:solidFill>
                  <a:srgbClr val="0E3E5E"/>
                </a:solidFill>
              </a:rPr>
              <a:t>High</a:t>
            </a:r>
          </a:p>
        </p:txBody>
      </p:sp>
      <p:sp>
        <p:nvSpPr>
          <p:cNvPr id="12" name="TextBox 11">
            <a:extLst>
              <a:ext uri="{FF2B5EF4-FFF2-40B4-BE49-F238E27FC236}">
                <a16:creationId xmlns:a16="http://schemas.microsoft.com/office/drawing/2014/main" id="{9D1BB37C-DC04-42F8-9FDE-585E330DA5ED}"/>
              </a:ext>
            </a:extLst>
          </p:cNvPr>
          <p:cNvSpPr txBox="1"/>
          <p:nvPr/>
        </p:nvSpPr>
        <p:spPr>
          <a:xfrm>
            <a:off x="1973841" y="1627023"/>
            <a:ext cx="2592133" cy="1200329"/>
          </a:xfrm>
          <a:prstGeom prst="rect">
            <a:avLst/>
          </a:prstGeom>
          <a:noFill/>
        </p:spPr>
        <p:txBody>
          <a:bodyPr wrap="square" rtlCol="0">
            <a:spAutoFit/>
          </a:bodyPr>
          <a:lstStyle/>
          <a:p>
            <a:pPr algn="ctr"/>
            <a:r>
              <a:rPr lang="en-US" dirty="0">
                <a:solidFill>
                  <a:schemeClr val="bg1"/>
                </a:solidFill>
              </a:rPr>
              <a:t>Botswana</a:t>
            </a:r>
          </a:p>
          <a:p>
            <a:pPr algn="ctr"/>
            <a:r>
              <a:rPr lang="en-US" dirty="0">
                <a:solidFill>
                  <a:schemeClr val="bg1"/>
                </a:solidFill>
              </a:rPr>
              <a:t>Ethiopia</a:t>
            </a:r>
          </a:p>
          <a:p>
            <a:pPr algn="ctr"/>
            <a:r>
              <a:rPr lang="en-US" dirty="0">
                <a:solidFill>
                  <a:schemeClr val="bg1"/>
                </a:solidFill>
              </a:rPr>
              <a:t>Namibia</a:t>
            </a:r>
          </a:p>
          <a:p>
            <a:pPr algn="ctr"/>
            <a:r>
              <a:rPr lang="en-US" dirty="0">
                <a:solidFill>
                  <a:schemeClr val="bg1"/>
                </a:solidFill>
              </a:rPr>
              <a:t>Swaziland</a:t>
            </a:r>
          </a:p>
        </p:txBody>
      </p:sp>
      <p:sp>
        <p:nvSpPr>
          <p:cNvPr id="30" name="TextBox 29">
            <a:extLst>
              <a:ext uri="{FF2B5EF4-FFF2-40B4-BE49-F238E27FC236}">
                <a16:creationId xmlns:a16="http://schemas.microsoft.com/office/drawing/2014/main" id="{DEFF4BD3-93B3-4669-BE05-DB3D901301EC}"/>
              </a:ext>
            </a:extLst>
          </p:cNvPr>
          <p:cNvSpPr txBox="1"/>
          <p:nvPr/>
        </p:nvSpPr>
        <p:spPr>
          <a:xfrm>
            <a:off x="5164139" y="1344217"/>
            <a:ext cx="2592133" cy="1754326"/>
          </a:xfrm>
          <a:prstGeom prst="rect">
            <a:avLst/>
          </a:prstGeom>
          <a:noFill/>
        </p:spPr>
        <p:txBody>
          <a:bodyPr wrap="square" rtlCol="0">
            <a:spAutoFit/>
          </a:bodyPr>
          <a:lstStyle/>
          <a:p>
            <a:pPr algn="ctr"/>
            <a:r>
              <a:rPr lang="en-US" dirty="0">
                <a:solidFill>
                  <a:schemeClr val="bg1"/>
                </a:solidFill>
              </a:rPr>
              <a:t>Malawi</a:t>
            </a:r>
          </a:p>
          <a:p>
            <a:pPr algn="ctr"/>
            <a:r>
              <a:rPr lang="en-US" dirty="0">
                <a:solidFill>
                  <a:schemeClr val="bg1"/>
                </a:solidFill>
              </a:rPr>
              <a:t>Mozambique</a:t>
            </a:r>
          </a:p>
          <a:p>
            <a:pPr algn="ctr"/>
            <a:r>
              <a:rPr lang="en-US" dirty="0">
                <a:solidFill>
                  <a:schemeClr val="bg1"/>
                </a:solidFill>
              </a:rPr>
              <a:t>South Africa</a:t>
            </a:r>
          </a:p>
          <a:p>
            <a:pPr algn="ctr"/>
            <a:r>
              <a:rPr lang="en-US" dirty="0">
                <a:solidFill>
                  <a:schemeClr val="bg1"/>
                </a:solidFill>
              </a:rPr>
              <a:t>Tanzania</a:t>
            </a:r>
          </a:p>
          <a:p>
            <a:pPr algn="ctr"/>
            <a:r>
              <a:rPr lang="en-US" dirty="0">
                <a:solidFill>
                  <a:schemeClr val="bg1"/>
                </a:solidFill>
              </a:rPr>
              <a:t>Uganda</a:t>
            </a:r>
          </a:p>
          <a:p>
            <a:pPr algn="ctr"/>
            <a:r>
              <a:rPr lang="en-US" dirty="0">
                <a:solidFill>
                  <a:schemeClr val="bg1"/>
                </a:solidFill>
              </a:rPr>
              <a:t>Zimbabwe</a:t>
            </a:r>
          </a:p>
        </p:txBody>
      </p:sp>
      <p:sp>
        <p:nvSpPr>
          <p:cNvPr id="31" name="TextBox 30">
            <a:extLst>
              <a:ext uri="{FF2B5EF4-FFF2-40B4-BE49-F238E27FC236}">
                <a16:creationId xmlns:a16="http://schemas.microsoft.com/office/drawing/2014/main" id="{289B2CDD-8F59-4255-A8AF-68F94F09EC1F}"/>
              </a:ext>
            </a:extLst>
          </p:cNvPr>
          <p:cNvSpPr txBox="1"/>
          <p:nvPr/>
        </p:nvSpPr>
        <p:spPr>
          <a:xfrm>
            <a:off x="5164138" y="4097131"/>
            <a:ext cx="2592133" cy="1200329"/>
          </a:xfrm>
          <a:prstGeom prst="rect">
            <a:avLst/>
          </a:prstGeom>
          <a:noFill/>
        </p:spPr>
        <p:txBody>
          <a:bodyPr wrap="square" rtlCol="0">
            <a:spAutoFit/>
          </a:bodyPr>
          <a:lstStyle/>
          <a:p>
            <a:pPr algn="ctr"/>
            <a:r>
              <a:rPr lang="en-US" dirty="0">
                <a:solidFill>
                  <a:schemeClr val="bg1"/>
                </a:solidFill>
              </a:rPr>
              <a:t>Cameroon</a:t>
            </a:r>
          </a:p>
          <a:p>
            <a:pPr algn="ctr"/>
            <a:r>
              <a:rPr lang="en-US" dirty="0">
                <a:solidFill>
                  <a:schemeClr val="bg1"/>
                </a:solidFill>
              </a:rPr>
              <a:t>Ghana</a:t>
            </a:r>
          </a:p>
          <a:p>
            <a:pPr algn="ctr"/>
            <a:r>
              <a:rPr lang="en-US" dirty="0">
                <a:solidFill>
                  <a:schemeClr val="bg1"/>
                </a:solidFill>
              </a:rPr>
              <a:t>Lesotho</a:t>
            </a:r>
          </a:p>
          <a:p>
            <a:pPr algn="ctr"/>
            <a:r>
              <a:rPr lang="en-US" dirty="0">
                <a:solidFill>
                  <a:schemeClr val="bg1"/>
                </a:solidFill>
              </a:rPr>
              <a:t>Zambia</a:t>
            </a:r>
          </a:p>
        </p:txBody>
      </p:sp>
      <p:sp>
        <p:nvSpPr>
          <p:cNvPr id="32" name="TextBox 31">
            <a:extLst>
              <a:ext uri="{FF2B5EF4-FFF2-40B4-BE49-F238E27FC236}">
                <a16:creationId xmlns:a16="http://schemas.microsoft.com/office/drawing/2014/main" id="{3E0D6736-F9A6-4C0C-A8D5-7B4EE2B4B925}"/>
              </a:ext>
            </a:extLst>
          </p:cNvPr>
          <p:cNvSpPr txBox="1"/>
          <p:nvPr/>
        </p:nvSpPr>
        <p:spPr>
          <a:xfrm>
            <a:off x="1963739" y="4021232"/>
            <a:ext cx="2592133" cy="1477328"/>
          </a:xfrm>
          <a:prstGeom prst="rect">
            <a:avLst/>
          </a:prstGeom>
          <a:noFill/>
        </p:spPr>
        <p:txBody>
          <a:bodyPr wrap="square" rtlCol="0">
            <a:spAutoFit/>
          </a:bodyPr>
          <a:lstStyle/>
          <a:p>
            <a:pPr algn="ctr"/>
            <a:r>
              <a:rPr lang="en-US" dirty="0">
                <a:solidFill>
                  <a:schemeClr val="bg1"/>
                </a:solidFill>
              </a:rPr>
              <a:t>Angola</a:t>
            </a:r>
          </a:p>
          <a:p>
            <a:pPr algn="ctr"/>
            <a:r>
              <a:rPr lang="en-US" dirty="0">
                <a:solidFill>
                  <a:schemeClr val="bg1"/>
                </a:solidFill>
              </a:rPr>
              <a:t>Burundi</a:t>
            </a:r>
          </a:p>
          <a:p>
            <a:pPr algn="ctr"/>
            <a:r>
              <a:rPr lang="en-US" dirty="0">
                <a:solidFill>
                  <a:schemeClr val="bg1"/>
                </a:solidFill>
              </a:rPr>
              <a:t>DR of the Congo</a:t>
            </a:r>
          </a:p>
          <a:p>
            <a:pPr algn="ctr"/>
            <a:r>
              <a:rPr lang="en-US" dirty="0">
                <a:solidFill>
                  <a:schemeClr val="bg1"/>
                </a:solidFill>
              </a:rPr>
              <a:t>Kenya</a:t>
            </a:r>
          </a:p>
          <a:p>
            <a:pPr algn="ctr"/>
            <a:r>
              <a:rPr lang="en-US" dirty="0">
                <a:solidFill>
                  <a:schemeClr val="bg1"/>
                </a:solidFill>
              </a:rPr>
              <a:t>Nigeria</a:t>
            </a:r>
          </a:p>
        </p:txBody>
      </p:sp>
      <p:sp>
        <p:nvSpPr>
          <p:cNvPr id="4" name="Rectangle 3">
            <a:extLst>
              <a:ext uri="{FF2B5EF4-FFF2-40B4-BE49-F238E27FC236}">
                <a16:creationId xmlns:a16="http://schemas.microsoft.com/office/drawing/2014/main" id="{388E8D9A-869F-4805-8644-83643AF627E7}"/>
              </a:ext>
            </a:extLst>
          </p:cNvPr>
          <p:cNvSpPr/>
          <p:nvPr/>
        </p:nvSpPr>
        <p:spPr>
          <a:xfrm>
            <a:off x="1369721" y="990600"/>
            <a:ext cx="6812254" cy="24150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91D8877-BE2C-422C-B827-F36A4452634F}"/>
              </a:ext>
            </a:extLst>
          </p:cNvPr>
          <p:cNvSpPr/>
          <p:nvPr/>
        </p:nvSpPr>
        <p:spPr>
          <a:xfrm>
            <a:off x="1369721" y="3476535"/>
            <a:ext cx="6812254" cy="24150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B09B1C-7CF9-4D8A-BBCE-9B52FD079416}"/>
              </a:ext>
            </a:extLst>
          </p:cNvPr>
          <p:cNvSpPr/>
          <p:nvPr/>
        </p:nvSpPr>
        <p:spPr>
          <a:xfrm>
            <a:off x="3732999" y="2697793"/>
            <a:ext cx="2254016" cy="1708800"/>
          </a:xfrm>
          <a:prstGeom prst="rect">
            <a:avLst/>
          </a:prstGeom>
          <a:solidFill>
            <a:srgbClr val="0993D1"/>
          </a:solidFill>
          <a:ln w="28575">
            <a:solidFill>
              <a:srgbClr val="002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046514-3938-4FC6-99F3-B1395F350C9F}"/>
              </a:ext>
            </a:extLst>
          </p:cNvPr>
          <p:cNvSpPr txBox="1"/>
          <p:nvPr/>
        </p:nvSpPr>
        <p:spPr>
          <a:xfrm>
            <a:off x="3461348" y="2703248"/>
            <a:ext cx="2785045" cy="1754326"/>
          </a:xfrm>
          <a:prstGeom prst="rect">
            <a:avLst/>
          </a:prstGeom>
          <a:noFill/>
        </p:spPr>
        <p:txBody>
          <a:bodyPr wrap="square" rtlCol="0">
            <a:spAutoFit/>
          </a:bodyPr>
          <a:lstStyle/>
          <a:p>
            <a:pPr algn="ctr"/>
            <a:r>
              <a:rPr lang="en-US" i="1" dirty="0"/>
              <a:t>Is there a significant difference in the </a:t>
            </a:r>
            <a:r>
              <a:rPr lang="en-US" b="1" i="1" dirty="0"/>
              <a:t>net primary school ratio </a:t>
            </a:r>
            <a:r>
              <a:rPr lang="en-US" i="1" dirty="0"/>
              <a:t>between the “low” and “high” AHP scoring quadrants?</a:t>
            </a:r>
          </a:p>
        </p:txBody>
      </p:sp>
      <p:sp>
        <p:nvSpPr>
          <p:cNvPr id="24" name="TextBox 23">
            <a:extLst>
              <a:ext uri="{FF2B5EF4-FFF2-40B4-BE49-F238E27FC236}">
                <a16:creationId xmlns:a16="http://schemas.microsoft.com/office/drawing/2014/main" id="{4C508253-1F6A-4956-B106-B6463A9D2EB5}"/>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27</a:t>
            </a:r>
          </a:p>
        </p:txBody>
      </p:sp>
    </p:spTree>
    <p:extLst>
      <p:ext uri="{BB962C8B-B14F-4D97-AF65-F5344CB8AC3E}">
        <p14:creationId xmlns:p14="http://schemas.microsoft.com/office/powerpoint/2010/main" val="165254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animBg="1"/>
      <p:bldP spid="5" grpId="0" animBg="1"/>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7496352-317B-4C15-BDFB-42A5227B0D60}"/>
              </a:ext>
            </a:extLst>
          </p:cNvPr>
          <p:cNvSpPr/>
          <p:nvPr/>
        </p:nvSpPr>
        <p:spPr>
          <a:xfrm>
            <a:off x="904875" y="990600"/>
            <a:ext cx="7277100" cy="5495925"/>
          </a:xfrm>
          <a:prstGeom prst="rect">
            <a:avLst/>
          </a:prstGeom>
          <a:solidFill>
            <a:srgbClr val="C0C0C0"/>
          </a:solidFill>
          <a:ln w="19050">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8226913" cy="551530"/>
          </a:xfrm>
        </p:spPr>
        <p:txBody>
          <a:bodyPr/>
          <a:lstStyle/>
          <a:p>
            <a:r>
              <a:rPr lang="en-US" sz="3200" dirty="0"/>
              <a:t>Regression Insights: Hypothesis Testing</a:t>
            </a:r>
          </a:p>
        </p:txBody>
      </p:sp>
      <p:sp>
        <p:nvSpPr>
          <p:cNvPr id="10" name="Rectangle 9">
            <a:extLst>
              <a:ext uri="{FF2B5EF4-FFF2-40B4-BE49-F238E27FC236}">
                <a16:creationId xmlns:a16="http://schemas.microsoft.com/office/drawing/2014/main" id="{51DE40A4-8F62-4F09-B019-3DFAF0B0BE95}"/>
              </a:ext>
            </a:extLst>
          </p:cNvPr>
          <p:cNvSpPr/>
          <p:nvPr/>
        </p:nvSpPr>
        <p:spPr>
          <a:xfrm>
            <a:off x="1742492" y="1119657"/>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B8B763-7FD2-40E2-9E8A-625CAA11F46E}"/>
              </a:ext>
            </a:extLst>
          </p:cNvPr>
          <p:cNvSpPr/>
          <p:nvPr/>
        </p:nvSpPr>
        <p:spPr>
          <a:xfrm>
            <a:off x="1742492" y="3567582"/>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17CC31-9D98-4989-B176-FD623EE89127}"/>
              </a:ext>
            </a:extLst>
          </p:cNvPr>
          <p:cNvSpPr/>
          <p:nvPr/>
        </p:nvSpPr>
        <p:spPr>
          <a:xfrm>
            <a:off x="4942892" y="1119657"/>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1D34D2-3E29-4A6E-AAD6-81AF393A2981}"/>
              </a:ext>
            </a:extLst>
          </p:cNvPr>
          <p:cNvSpPr/>
          <p:nvPr/>
        </p:nvSpPr>
        <p:spPr>
          <a:xfrm>
            <a:off x="4942892" y="3567582"/>
            <a:ext cx="3034629" cy="2286000"/>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15D563-111C-45D8-9B8A-9071E1FD831B}"/>
              </a:ext>
            </a:extLst>
          </p:cNvPr>
          <p:cNvSpPr/>
          <p:nvPr/>
        </p:nvSpPr>
        <p:spPr>
          <a:xfrm>
            <a:off x="3332267" y="6307232"/>
            <a:ext cx="3034629" cy="390525"/>
          </a:xfrm>
          <a:prstGeom prst="rect">
            <a:avLst/>
          </a:prstGeom>
          <a:solidFill>
            <a:schemeClr val="bg1">
              <a:lumMod val="50000"/>
            </a:schemeClr>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DEA Efficiency Score</a:t>
            </a:r>
          </a:p>
        </p:txBody>
      </p:sp>
      <p:sp>
        <p:nvSpPr>
          <p:cNvPr id="11" name="TextBox 10">
            <a:extLst>
              <a:ext uri="{FF2B5EF4-FFF2-40B4-BE49-F238E27FC236}">
                <a16:creationId xmlns:a16="http://schemas.microsoft.com/office/drawing/2014/main" id="{6543516A-6765-412D-B498-FB85A6064F1A}"/>
              </a:ext>
            </a:extLst>
          </p:cNvPr>
          <p:cNvSpPr txBox="1"/>
          <p:nvPr/>
        </p:nvSpPr>
        <p:spPr>
          <a:xfrm>
            <a:off x="2930905" y="5853582"/>
            <a:ext cx="657802" cy="369332"/>
          </a:xfrm>
          <a:prstGeom prst="rect">
            <a:avLst/>
          </a:prstGeom>
          <a:noFill/>
        </p:spPr>
        <p:txBody>
          <a:bodyPr wrap="square" rtlCol="0">
            <a:spAutoFit/>
          </a:bodyPr>
          <a:lstStyle/>
          <a:p>
            <a:r>
              <a:rPr lang="en-US" b="1" dirty="0">
                <a:solidFill>
                  <a:srgbClr val="0E3E5E"/>
                </a:solidFill>
              </a:rPr>
              <a:t>Low</a:t>
            </a:r>
          </a:p>
        </p:txBody>
      </p:sp>
      <p:sp>
        <p:nvSpPr>
          <p:cNvPr id="27" name="TextBox 26">
            <a:extLst>
              <a:ext uri="{FF2B5EF4-FFF2-40B4-BE49-F238E27FC236}">
                <a16:creationId xmlns:a16="http://schemas.microsoft.com/office/drawing/2014/main" id="{F066045B-E2C7-459E-A9F0-1ACDD47024C4}"/>
              </a:ext>
            </a:extLst>
          </p:cNvPr>
          <p:cNvSpPr txBox="1"/>
          <p:nvPr/>
        </p:nvSpPr>
        <p:spPr>
          <a:xfrm rot="16200000">
            <a:off x="1176858" y="2163486"/>
            <a:ext cx="755058" cy="369332"/>
          </a:xfrm>
          <a:prstGeom prst="rect">
            <a:avLst/>
          </a:prstGeom>
          <a:noFill/>
        </p:spPr>
        <p:txBody>
          <a:bodyPr wrap="square" rtlCol="0">
            <a:spAutoFit/>
          </a:bodyPr>
          <a:lstStyle/>
          <a:p>
            <a:r>
              <a:rPr lang="en-US" b="1" dirty="0">
                <a:solidFill>
                  <a:srgbClr val="0E3E5E"/>
                </a:solidFill>
              </a:rPr>
              <a:t>High</a:t>
            </a:r>
          </a:p>
        </p:txBody>
      </p:sp>
      <p:sp>
        <p:nvSpPr>
          <p:cNvPr id="28" name="TextBox 27">
            <a:extLst>
              <a:ext uri="{FF2B5EF4-FFF2-40B4-BE49-F238E27FC236}">
                <a16:creationId xmlns:a16="http://schemas.microsoft.com/office/drawing/2014/main" id="{DF6AB1DD-5C7F-4F8C-849A-F8FE557528CE}"/>
              </a:ext>
            </a:extLst>
          </p:cNvPr>
          <p:cNvSpPr txBox="1"/>
          <p:nvPr/>
        </p:nvSpPr>
        <p:spPr>
          <a:xfrm rot="16200000">
            <a:off x="1228184" y="4612610"/>
            <a:ext cx="657802" cy="369332"/>
          </a:xfrm>
          <a:prstGeom prst="rect">
            <a:avLst/>
          </a:prstGeom>
          <a:noFill/>
        </p:spPr>
        <p:txBody>
          <a:bodyPr wrap="square" rtlCol="0">
            <a:spAutoFit/>
          </a:bodyPr>
          <a:lstStyle/>
          <a:p>
            <a:r>
              <a:rPr lang="en-US" b="1" dirty="0">
                <a:solidFill>
                  <a:srgbClr val="0E3E5E"/>
                </a:solidFill>
              </a:rPr>
              <a:t>Low</a:t>
            </a:r>
          </a:p>
        </p:txBody>
      </p:sp>
      <p:sp>
        <p:nvSpPr>
          <p:cNvPr id="29" name="TextBox 28">
            <a:extLst>
              <a:ext uri="{FF2B5EF4-FFF2-40B4-BE49-F238E27FC236}">
                <a16:creationId xmlns:a16="http://schemas.microsoft.com/office/drawing/2014/main" id="{E332CC8B-1B2E-4252-9CE9-F5A04535CB1F}"/>
              </a:ext>
            </a:extLst>
          </p:cNvPr>
          <p:cNvSpPr txBox="1"/>
          <p:nvPr/>
        </p:nvSpPr>
        <p:spPr>
          <a:xfrm>
            <a:off x="6175283" y="5853582"/>
            <a:ext cx="755058" cy="369332"/>
          </a:xfrm>
          <a:prstGeom prst="rect">
            <a:avLst/>
          </a:prstGeom>
          <a:noFill/>
        </p:spPr>
        <p:txBody>
          <a:bodyPr wrap="square" rtlCol="0">
            <a:spAutoFit/>
          </a:bodyPr>
          <a:lstStyle/>
          <a:p>
            <a:r>
              <a:rPr lang="en-US" b="1" dirty="0">
                <a:solidFill>
                  <a:srgbClr val="0E3E5E"/>
                </a:solidFill>
              </a:rPr>
              <a:t>High</a:t>
            </a:r>
          </a:p>
        </p:txBody>
      </p:sp>
      <p:sp>
        <p:nvSpPr>
          <p:cNvPr id="12" name="TextBox 11">
            <a:extLst>
              <a:ext uri="{FF2B5EF4-FFF2-40B4-BE49-F238E27FC236}">
                <a16:creationId xmlns:a16="http://schemas.microsoft.com/office/drawing/2014/main" id="{9D1BB37C-DC04-42F8-9FDE-585E330DA5ED}"/>
              </a:ext>
            </a:extLst>
          </p:cNvPr>
          <p:cNvSpPr txBox="1"/>
          <p:nvPr/>
        </p:nvSpPr>
        <p:spPr>
          <a:xfrm>
            <a:off x="1973841" y="1627023"/>
            <a:ext cx="2592133" cy="1200329"/>
          </a:xfrm>
          <a:prstGeom prst="rect">
            <a:avLst/>
          </a:prstGeom>
          <a:noFill/>
        </p:spPr>
        <p:txBody>
          <a:bodyPr wrap="square" rtlCol="0">
            <a:spAutoFit/>
          </a:bodyPr>
          <a:lstStyle/>
          <a:p>
            <a:pPr algn="ctr"/>
            <a:r>
              <a:rPr lang="en-US" dirty="0">
                <a:solidFill>
                  <a:schemeClr val="bg1"/>
                </a:solidFill>
              </a:rPr>
              <a:t>Botswana</a:t>
            </a:r>
          </a:p>
          <a:p>
            <a:pPr algn="ctr"/>
            <a:r>
              <a:rPr lang="en-US" dirty="0">
                <a:solidFill>
                  <a:schemeClr val="bg1"/>
                </a:solidFill>
              </a:rPr>
              <a:t>Ethiopia</a:t>
            </a:r>
          </a:p>
          <a:p>
            <a:pPr algn="ctr"/>
            <a:r>
              <a:rPr lang="en-US" dirty="0">
                <a:solidFill>
                  <a:schemeClr val="bg1"/>
                </a:solidFill>
              </a:rPr>
              <a:t>Namibia</a:t>
            </a:r>
          </a:p>
          <a:p>
            <a:pPr algn="ctr"/>
            <a:r>
              <a:rPr lang="en-US" dirty="0">
                <a:solidFill>
                  <a:schemeClr val="bg1"/>
                </a:solidFill>
              </a:rPr>
              <a:t>Swaziland</a:t>
            </a:r>
          </a:p>
        </p:txBody>
      </p:sp>
      <p:sp>
        <p:nvSpPr>
          <p:cNvPr id="30" name="TextBox 29">
            <a:extLst>
              <a:ext uri="{FF2B5EF4-FFF2-40B4-BE49-F238E27FC236}">
                <a16:creationId xmlns:a16="http://schemas.microsoft.com/office/drawing/2014/main" id="{DEFF4BD3-93B3-4669-BE05-DB3D901301EC}"/>
              </a:ext>
            </a:extLst>
          </p:cNvPr>
          <p:cNvSpPr txBox="1"/>
          <p:nvPr/>
        </p:nvSpPr>
        <p:spPr>
          <a:xfrm>
            <a:off x="5164139" y="1344217"/>
            <a:ext cx="2592133" cy="1754326"/>
          </a:xfrm>
          <a:prstGeom prst="rect">
            <a:avLst/>
          </a:prstGeom>
          <a:noFill/>
        </p:spPr>
        <p:txBody>
          <a:bodyPr wrap="square" rtlCol="0">
            <a:spAutoFit/>
          </a:bodyPr>
          <a:lstStyle/>
          <a:p>
            <a:pPr algn="ctr"/>
            <a:r>
              <a:rPr lang="en-US" dirty="0">
                <a:solidFill>
                  <a:schemeClr val="bg1"/>
                </a:solidFill>
              </a:rPr>
              <a:t>Malawi</a:t>
            </a:r>
          </a:p>
          <a:p>
            <a:pPr algn="ctr"/>
            <a:r>
              <a:rPr lang="en-US" dirty="0">
                <a:solidFill>
                  <a:schemeClr val="bg1"/>
                </a:solidFill>
              </a:rPr>
              <a:t>Mozambique</a:t>
            </a:r>
          </a:p>
          <a:p>
            <a:pPr algn="ctr"/>
            <a:r>
              <a:rPr lang="en-US" dirty="0">
                <a:solidFill>
                  <a:schemeClr val="bg1"/>
                </a:solidFill>
              </a:rPr>
              <a:t>South Africa</a:t>
            </a:r>
          </a:p>
          <a:p>
            <a:pPr algn="ctr"/>
            <a:r>
              <a:rPr lang="en-US" dirty="0">
                <a:solidFill>
                  <a:schemeClr val="bg1"/>
                </a:solidFill>
              </a:rPr>
              <a:t>Tanzania</a:t>
            </a:r>
          </a:p>
          <a:p>
            <a:pPr algn="ctr"/>
            <a:r>
              <a:rPr lang="en-US" dirty="0">
                <a:solidFill>
                  <a:schemeClr val="bg1"/>
                </a:solidFill>
              </a:rPr>
              <a:t>Uganda</a:t>
            </a:r>
          </a:p>
          <a:p>
            <a:pPr algn="ctr"/>
            <a:r>
              <a:rPr lang="en-US" dirty="0">
                <a:solidFill>
                  <a:schemeClr val="bg1"/>
                </a:solidFill>
              </a:rPr>
              <a:t>Zimbabwe</a:t>
            </a:r>
          </a:p>
        </p:txBody>
      </p:sp>
      <p:sp>
        <p:nvSpPr>
          <p:cNvPr id="31" name="TextBox 30">
            <a:extLst>
              <a:ext uri="{FF2B5EF4-FFF2-40B4-BE49-F238E27FC236}">
                <a16:creationId xmlns:a16="http://schemas.microsoft.com/office/drawing/2014/main" id="{289B2CDD-8F59-4255-A8AF-68F94F09EC1F}"/>
              </a:ext>
            </a:extLst>
          </p:cNvPr>
          <p:cNvSpPr txBox="1"/>
          <p:nvPr/>
        </p:nvSpPr>
        <p:spPr>
          <a:xfrm>
            <a:off x="5164138" y="4097131"/>
            <a:ext cx="2592133" cy="1200329"/>
          </a:xfrm>
          <a:prstGeom prst="rect">
            <a:avLst/>
          </a:prstGeom>
          <a:noFill/>
        </p:spPr>
        <p:txBody>
          <a:bodyPr wrap="square" rtlCol="0">
            <a:spAutoFit/>
          </a:bodyPr>
          <a:lstStyle/>
          <a:p>
            <a:pPr algn="ctr"/>
            <a:r>
              <a:rPr lang="en-US" dirty="0">
                <a:solidFill>
                  <a:schemeClr val="bg1"/>
                </a:solidFill>
              </a:rPr>
              <a:t>Cameroon</a:t>
            </a:r>
          </a:p>
          <a:p>
            <a:pPr algn="ctr"/>
            <a:r>
              <a:rPr lang="en-US" dirty="0">
                <a:solidFill>
                  <a:schemeClr val="bg1"/>
                </a:solidFill>
              </a:rPr>
              <a:t>Ghana</a:t>
            </a:r>
          </a:p>
          <a:p>
            <a:pPr algn="ctr"/>
            <a:r>
              <a:rPr lang="en-US" dirty="0">
                <a:solidFill>
                  <a:schemeClr val="bg1"/>
                </a:solidFill>
              </a:rPr>
              <a:t>Lesotho</a:t>
            </a:r>
          </a:p>
          <a:p>
            <a:pPr algn="ctr"/>
            <a:r>
              <a:rPr lang="en-US" dirty="0">
                <a:solidFill>
                  <a:schemeClr val="bg1"/>
                </a:solidFill>
              </a:rPr>
              <a:t>Zambia</a:t>
            </a:r>
          </a:p>
        </p:txBody>
      </p:sp>
      <p:sp>
        <p:nvSpPr>
          <p:cNvPr id="32" name="TextBox 31">
            <a:extLst>
              <a:ext uri="{FF2B5EF4-FFF2-40B4-BE49-F238E27FC236}">
                <a16:creationId xmlns:a16="http://schemas.microsoft.com/office/drawing/2014/main" id="{3E0D6736-F9A6-4C0C-A8D5-7B4EE2B4B925}"/>
              </a:ext>
            </a:extLst>
          </p:cNvPr>
          <p:cNvSpPr txBox="1"/>
          <p:nvPr/>
        </p:nvSpPr>
        <p:spPr>
          <a:xfrm>
            <a:off x="1963739" y="4021232"/>
            <a:ext cx="2592133" cy="1477328"/>
          </a:xfrm>
          <a:prstGeom prst="rect">
            <a:avLst/>
          </a:prstGeom>
          <a:noFill/>
        </p:spPr>
        <p:txBody>
          <a:bodyPr wrap="square" rtlCol="0">
            <a:spAutoFit/>
          </a:bodyPr>
          <a:lstStyle/>
          <a:p>
            <a:pPr algn="ctr"/>
            <a:r>
              <a:rPr lang="en-US" dirty="0">
                <a:solidFill>
                  <a:schemeClr val="bg1"/>
                </a:solidFill>
              </a:rPr>
              <a:t>Angola</a:t>
            </a:r>
          </a:p>
          <a:p>
            <a:pPr algn="ctr"/>
            <a:r>
              <a:rPr lang="en-US" dirty="0">
                <a:solidFill>
                  <a:schemeClr val="bg1"/>
                </a:solidFill>
              </a:rPr>
              <a:t>Burundi</a:t>
            </a:r>
          </a:p>
          <a:p>
            <a:pPr algn="ctr"/>
            <a:r>
              <a:rPr lang="en-US" dirty="0">
                <a:solidFill>
                  <a:schemeClr val="bg1"/>
                </a:solidFill>
              </a:rPr>
              <a:t>DR of the Congo</a:t>
            </a:r>
          </a:p>
          <a:p>
            <a:pPr algn="ctr"/>
            <a:r>
              <a:rPr lang="en-US" dirty="0">
                <a:solidFill>
                  <a:schemeClr val="bg1"/>
                </a:solidFill>
              </a:rPr>
              <a:t>Kenya</a:t>
            </a:r>
          </a:p>
          <a:p>
            <a:pPr algn="ctr"/>
            <a:r>
              <a:rPr lang="en-US" dirty="0">
                <a:solidFill>
                  <a:schemeClr val="bg1"/>
                </a:solidFill>
              </a:rPr>
              <a:t>Nigeria</a:t>
            </a:r>
          </a:p>
        </p:txBody>
      </p:sp>
      <p:sp>
        <p:nvSpPr>
          <p:cNvPr id="7" name="Rectangle 6">
            <a:extLst>
              <a:ext uri="{FF2B5EF4-FFF2-40B4-BE49-F238E27FC236}">
                <a16:creationId xmlns:a16="http://schemas.microsoft.com/office/drawing/2014/main" id="{75D53C8B-3CC0-4681-8D1C-D4D1B0332D89}"/>
              </a:ext>
            </a:extLst>
          </p:cNvPr>
          <p:cNvSpPr/>
          <p:nvPr/>
        </p:nvSpPr>
        <p:spPr>
          <a:xfrm>
            <a:off x="1739054" y="990600"/>
            <a:ext cx="3122194" cy="52323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D2AB311-BB17-490F-A558-5ED8FCC62A59}"/>
              </a:ext>
            </a:extLst>
          </p:cNvPr>
          <p:cNvSpPr/>
          <p:nvPr/>
        </p:nvSpPr>
        <p:spPr>
          <a:xfrm>
            <a:off x="4909659" y="990600"/>
            <a:ext cx="3122194" cy="523231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B09B1C-7CF9-4D8A-BBCE-9B52FD079416}"/>
              </a:ext>
            </a:extLst>
          </p:cNvPr>
          <p:cNvSpPr/>
          <p:nvPr/>
        </p:nvSpPr>
        <p:spPr>
          <a:xfrm>
            <a:off x="3732999" y="2697793"/>
            <a:ext cx="2254016" cy="1708800"/>
          </a:xfrm>
          <a:prstGeom prst="rect">
            <a:avLst/>
          </a:prstGeom>
          <a:solidFill>
            <a:srgbClr val="0993D1"/>
          </a:solidFill>
          <a:ln w="28575">
            <a:solidFill>
              <a:srgbClr val="002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046514-3938-4FC6-99F3-B1395F350C9F}"/>
              </a:ext>
            </a:extLst>
          </p:cNvPr>
          <p:cNvSpPr txBox="1"/>
          <p:nvPr/>
        </p:nvSpPr>
        <p:spPr>
          <a:xfrm>
            <a:off x="3647274" y="2689930"/>
            <a:ext cx="2429675" cy="1754326"/>
          </a:xfrm>
          <a:prstGeom prst="rect">
            <a:avLst/>
          </a:prstGeom>
          <a:noFill/>
        </p:spPr>
        <p:txBody>
          <a:bodyPr wrap="square" rtlCol="0">
            <a:spAutoFit/>
          </a:bodyPr>
          <a:lstStyle/>
          <a:p>
            <a:pPr algn="ctr"/>
            <a:r>
              <a:rPr lang="en-US" i="1" dirty="0"/>
              <a:t>Is there a significant difference in the </a:t>
            </a:r>
            <a:r>
              <a:rPr lang="en-US" b="1" i="1" dirty="0"/>
              <a:t>teenage fertility rate </a:t>
            </a:r>
            <a:r>
              <a:rPr lang="en-US" i="1" dirty="0"/>
              <a:t>between the “low” and “high” DEA scoring quadrants?</a:t>
            </a:r>
          </a:p>
        </p:txBody>
      </p:sp>
      <p:sp>
        <p:nvSpPr>
          <p:cNvPr id="33" name="Rectangle 32">
            <a:extLst>
              <a:ext uri="{FF2B5EF4-FFF2-40B4-BE49-F238E27FC236}">
                <a16:creationId xmlns:a16="http://schemas.microsoft.com/office/drawing/2014/main" id="{C35F3073-22D6-4199-BE13-3DA25DAC345D}"/>
              </a:ext>
            </a:extLst>
          </p:cNvPr>
          <p:cNvSpPr/>
          <p:nvPr/>
        </p:nvSpPr>
        <p:spPr>
          <a:xfrm rot="16200000">
            <a:off x="-602915" y="3372319"/>
            <a:ext cx="3034629" cy="390525"/>
          </a:xfrm>
          <a:prstGeom prst="rect">
            <a:avLst/>
          </a:prstGeom>
          <a:solidFill>
            <a:schemeClr val="bg1">
              <a:lumMod val="50000"/>
            </a:schemeClr>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AHP Priority Score</a:t>
            </a:r>
          </a:p>
        </p:txBody>
      </p:sp>
      <p:sp>
        <p:nvSpPr>
          <p:cNvPr id="25" name="TextBox 24">
            <a:extLst>
              <a:ext uri="{FF2B5EF4-FFF2-40B4-BE49-F238E27FC236}">
                <a16:creationId xmlns:a16="http://schemas.microsoft.com/office/drawing/2014/main" id="{37C9154B-4B00-41D7-A784-43AC2A27CB86}"/>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28</a:t>
            </a:r>
          </a:p>
        </p:txBody>
      </p:sp>
    </p:spTree>
    <p:extLst>
      <p:ext uri="{BB962C8B-B14F-4D97-AF65-F5344CB8AC3E}">
        <p14:creationId xmlns:p14="http://schemas.microsoft.com/office/powerpoint/2010/main" val="2189654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Conclusion</a:t>
            </a:r>
          </a:p>
        </p:txBody>
      </p:sp>
      <p:sp>
        <p:nvSpPr>
          <p:cNvPr id="10" name="TextBox 9">
            <a:extLst>
              <a:ext uri="{FF2B5EF4-FFF2-40B4-BE49-F238E27FC236}">
                <a16:creationId xmlns:a16="http://schemas.microsoft.com/office/drawing/2014/main" id="{FEDE942B-FD5B-497B-A0ED-970B5B2EFA67}"/>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29</a:t>
            </a:r>
          </a:p>
        </p:txBody>
      </p:sp>
      <p:grpSp>
        <p:nvGrpSpPr>
          <p:cNvPr id="38" name="Group 37">
            <a:extLst>
              <a:ext uri="{FF2B5EF4-FFF2-40B4-BE49-F238E27FC236}">
                <a16:creationId xmlns:a16="http://schemas.microsoft.com/office/drawing/2014/main" id="{90252B4A-2ACE-4BEC-8EC2-DCDE214CA691}"/>
              </a:ext>
            </a:extLst>
          </p:cNvPr>
          <p:cNvGrpSpPr/>
          <p:nvPr/>
        </p:nvGrpSpPr>
        <p:grpSpPr>
          <a:xfrm>
            <a:off x="588379" y="1231634"/>
            <a:ext cx="2500054" cy="4758619"/>
            <a:chOff x="588379" y="1231634"/>
            <a:chExt cx="2500054" cy="4758619"/>
          </a:xfrm>
        </p:grpSpPr>
        <p:sp>
          <p:nvSpPr>
            <p:cNvPr id="27" name="Rectangle 26">
              <a:extLst>
                <a:ext uri="{FF2B5EF4-FFF2-40B4-BE49-F238E27FC236}">
                  <a16:creationId xmlns:a16="http://schemas.microsoft.com/office/drawing/2014/main" id="{46ED567D-E041-403F-9A64-1676939006A6}"/>
                </a:ext>
              </a:extLst>
            </p:cNvPr>
            <p:cNvSpPr/>
            <p:nvPr/>
          </p:nvSpPr>
          <p:spPr>
            <a:xfrm>
              <a:off x="588379" y="1231634"/>
              <a:ext cx="2500054" cy="4758619"/>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Rectangle 29">
              <a:extLst>
                <a:ext uri="{FF2B5EF4-FFF2-40B4-BE49-F238E27FC236}">
                  <a16:creationId xmlns:a16="http://schemas.microsoft.com/office/drawing/2014/main" id="{5358F2A5-08E6-4866-B7E3-77A6119567E7}"/>
                </a:ext>
              </a:extLst>
            </p:cNvPr>
            <p:cNvSpPr/>
            <p:nvPr/>
          </p:nvSpPr>
          <p:spPr>
            <a:xfrm>
              <a:off x="645255" y="1299284"/>
              <a:ext cx="2386302" cy="632927"/>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E5E"/>
                  </a:solidFill>
                </a:rPr>
                <a:t>Analytical Hierarchy Process (AHP)</a:t>
              </a:r>
            </a:p>
          </p:txBody>
        </p:sp>
        <p:grpSp>
          <p:nvGrpSpPr>
            <p:cNvPr id="2" name="Group 1">
              <a:extLst>
                <a:ext uri="{FF2B5EF4-FFF2-40B4-BE49-F238E27FC236}">
                  <a16:creationId xmlns:a16="http://schemas.microsoft.com/office/drawing/2014/main" id="{93D9B90F-42AA-40D0-B9D9-4709F9655298}"/>
                </a:ext>
              </a:extLst>
            </p:cNvPr>
            <p:cNvGrpSpPr/>
            <p:nvPr/>
          </p:nvGrpSpPr>
          <p:grpSpPr>
            <a:xfrm>
              <a:off x="653928" y="2050270"/>
              <a:ext cx="596369" cy="1784418"/>
              <a:chOff x="784562" y="2050270"/>
              <a:chExt cx="596369" cy="1784418"/>
            </a:xfrm>
          </p:grpSpPr>
          <p:sp>
            <p:nvSpPr>
              <p:cNvPr id="31" name="Oval 30">
                <a:extLst>
                  <a:ext uri="{FF2B5EF4-FFF2-40B4-BE49-F238E27FC236}">
                    <a16:creationId xmlns:a16="http://schemas.microsoft.com/office/drawing/2014/main" id="{F742BEC3-3808-4F4F-96C5-82C6F678B56E}"/>
                  </a:ext>
                </a:extLst>
              </p:cNvPr>
              <p:cNvSpPr/>
              <p:nvPr/>
            </p:nvSpPr>
            <p:spPr>
              <a:xfrm>
                <a:off x="784562" y="2050270"/>
                <a:ext cx="596369" cy="618286"/>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E3E5E"/>
                    </a:solidFill>
                  </a:rPr>
                  <a:t>20</a:t>
                </a:r>
              </a:p>
            </p:txBody>
          </p:sp>
          <p:sp>
            <p:nvSpPr>
              <p:cNvPr id="32" name="Oval 31">
                <a:extLst>
                  <a:ext uri="{FF2B5EF4-FFF2-40B4-BE49-F238E27FC236}">
                    <a16:creationId xmlns:a16="http://schemas.microsoft.com/office/drawing/2014/main" id="{4F4C8DD0-717E-457A-9E47-075428039F5D}"/>
                  </a:ext>
                </a:extLst>
              </p:cNvPr>
              <p:cNvSpPr/>
              <p:nvPr/>
            </p:nvSpPr>
            <p:spPr>
              <a:xfrm>
                <a:off x="949927" y="2677887"/>
                <a:ext cx="246190" cy="273826"/>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E3E5E"/>
                    </a:solidFill>
                  </a:rPr>
                  <a:t>3</a:t>
                </a:r>
              </a:p>
            </p:txBody>
          </p:sp>
          <p:sp>
            <p:nvSpPr>
              <p:cNvPr id="33" name="Oval 32">
                <a:extLst>
                  <a:ext uri="{FF2B5EF4-FFF2-40B4-BE49-F238E27FC236}">
                    <a16:creationId xmlns:a16="http://schemas.microsoft.com/office/drawing/2014/main" id="{324E473C-6D21-4E3D-BC4A-6BB3A0913F63}"/>
                  </a:ext>
                </a:extLst>
              </p:cNvPr>
              <p:cNvSpPr/>
              <p:nvPr/>
            </p:nvSpPr>
            <p:spPr>
              <a:xfrm>
                <a:off x="874187" y="2943956"/>
                <a:ext cx="397669" cy="414074"/>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E3E5E"/>
                    </a:solidFill>
                  </a:rPr>
                  <a:t>9</a:t>
                </a:r>
              </a:p>
            </p:txBody>
          </p:sp>
          <p:sp>
            <p:nvSpPr>
              <p:cNvPr id="34" name="Oval 33">
                <a:extLst>
                  <a:ext uri="{FF2B5EF4-FFF2-40B4-BE49-F238E27FC236}">
                    <a16:creationId xmlns:a16="http://schemas.microsoft.com/office/drawing/2014/main" id="{CE6AAAF2-B766-421E-80B5-069D6D4997F2}"/>
                  </a:ext>
                </a:extLst>
              </p:cNvPr>
              <p:cNvSpPr/>
              <p:nvPr/>
            </p:nvSpPr>
            <p:spPr>
              <a:xfrm>
                <a:off x="938287" y="3372923"/>
                <a:ext cx="269467" cy="279169"/>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E3E5E"/>
                    </a:solidFill>
                  </a:rPr>
                  <a:t>5</a:t>
                </a:r>
              </a:p>
            </p:txBody>
          </p:sp>
          <p:sp>
            <p:nvSpPr>
              <p:cNvPr id="35" name="Oval 34">
                <a:extLst>
                  <a:ext uri="{FF2B5EF4-FFF2-40B4-BE49-F238E27FC236}">
                    <a16:creationId xmlns:a16="http://schemas.microsoft.com/office/drawing/2014/main" id="{A0CA1E4F-6CA5-4354-BC13-7EB4D08ED3EB}"/>
                  </a:ext>
                </a:extLst>
              </p:cNvPr>
              <p:cNvSpPr/>
              <p:nvPr/>
            </p:nvSpPr>
            <p:spPr>
              <a:xfrm>
                <a:off x="981089" y="3670753"/>
                <a:ext cx="165990" cy="163935"/>
              </a:xfrm>
              <a:prstGeom prst="ellipse">
                <a:avLst/>
              </a:prstGeom>
              <a:solidFill>
                <a:srgbClr val="C0C0C0"/>
              </a:solidFill>
              <a:ln w="28575">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rgbClr val="0E3E5E"/>
                    </a:solidFill>
                  </a:rPr>
                  <a:t>1</a:t>
                </a:r>
                <a:endParaRPr lang="en-US" sz="800" b="1" dirty="0">
                  <a:solidFill>
                    <a:srgbClr val="0E3E5E"/>
                  </a:solidFill>
                </a:endParaRPr>
              </a:p>
            </p:txBody>
          </p:sp>
        </p:grpSp>
        <p:pic>
          <p:nvPicPr>
            <p:cNvPr id="36" name="Picture 35">
              <a:extLst>
                <a:ext uri="{FF2B5EF4-FFF2-40B4-BE49-F238E27FC236}">
                  <a16:creationId xmlns:a16="http://schemas.microsoft.com/office/drawing/2014/main" id="{0F5D0484-93AF-4FEE-B7FA-8403065327B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60496" y="2588794"/>
              <a:ext cx="1551523" cy="836368"/>
            </a:xfrm>
            <a:prstGeom prst="rect">
              <a:avLst/>
            </a:prstGeom>
            <a:ln w="19050">
              <a:solidFill>
                <a:srgbClr val="C0C0C0"/>
              </a:solidFill>
            </a:ln>
          </p:spPr>
        </p:pic>
        <p:sp>
          <p:nvSpPr>
            <p:cNvPr id="37" name="TextBox 36">
              <a:extLst>
                <a:ext uri="{FF2B5EF4-FFF2-40B4-BE49-F238E27FC236}">
                  <a16:creationId xmlns:a16="http://schemas.microsoft.com/office/drawing/2014/main" id="{6F2658D8-DFB3-4E5A-BDC8-DFADDC155EAF}"/>
                </a:ext>
              </a:extLst>
            </p:cNvPr>
            <p:cNvSpPr txBox="1"/>
            <p:nvPr/>
          </p:nvSpPr>
          <p:spPr>
            <a:xfrm>
              <a:off x="644597" y="4074256"/>
              <a:ext cx="2377629" cy="1815882"/>
            </a:xfrm>
            <a:prstGeom prst="rect">
              <a:avLst/>
            </a:prstGeom>
            <a:noFill/>
          </p:spPr>
          <p:txBody>
            <a:bodyPr wrap="square" rtlCol="0">
              <a:spAutoFit/>
            </a:bodyPr>
            <a:lstStyle/>
            <a:p>
              <a:pPr algn="ctr"/>
              <a:r>
                <a:rPr lang="en-US" sz="1600" b="1" i="1" dirty="0">
                  <a:solidFill>
                    <a:schemeClr val="bg1"/>
                  </a:solidFill>
                </a:rPr>
                <a:t>South Africa, Namibia, Tanzania, Uganda, Swaziland, Botswana, and Mozambique </a:t>
              </a:r>
              <a:r>
                <a:rPr lang="en-US" sz="1600" i="1" dirty="0">
                  <a:solidFill>
                    <a:schemeClr val="bg1"/>
                  </a:solidFill>
                </a:rPr>
                <a:t>perform the best relative to the importance of HIV transmission measures </a:t>
              </a:r>
            </a:p>
          </p:txBody>
        </p:sp>
      </p:grpSp>
      <p:grpSp>
        <p:nvGrpSpPr>
          <p:cNvPr id="6" name="Group 5">
            <a:extLst>
              <a:ext uri="{FF2B5EF4-FFF2-40B4-BE49-F238E27FC236}">
                <a16:creationId xmlns:a16="http://schemas.microsoft.com/office/drawing/2014/main" id="{B3104B65-03F2-41FE-902D-B82AB1A6103E}"/>
              </a:ext>
            </a:extLst>
          </p:cNvPr>
          <p:cNvGrpSpPr/>
          <p:nvPr/>
        </p:nvGrpSpPr>
        <p:grpSpPr>
          <a:xfrm>
            <a:off x="3238273" y="1231634"/>
            <a:ext cx="2500054" cy="4758619"/>
            <a:chOff x="3238273" y="1231634"/>
            <a:chExt cx="2500054" cy="4758619"/>
          </a:xfrm>
        </p:grpSpPr>
        <p:sp>
          <p:nvSpPr>
            <p:cNvPr id="40" name="Rectangle 39">
              <a:extLst>
                <a:ext uri="{FF2B5EF4-FFF2-40B4-BE49-F238E27FC236}">
                  <a16:creationId xmlns:a16="http://schemas.microsoft.com/office/drawing/2014/main" id="{A9E4BCD3-B243-4933-B0C7-000BA102C120}"/>
                </a:ext>
              </a:extLst>
            </p:cNvPr>
            <p:cNvSpPr/>
            <p:nvPr/>
          </p:nvSpPr>
          <p:spPr>
            <a:xfrm>
              <a:off x="3238273" y="1231634"/>
              <a:ext cx="2500054" cy="4758619"/>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 name="Rectangle 40">
              <a:extLst>
                <a:ext uri="{FF2B5EF4-FFF2-40B4-BE49-F238E27FC236}">
                  <a16:creationId xmlns:a16="http://schemas.microsoft.com/office/drawing/2014/main" id="{5A1D29DE-048C-4260-B956-C131639DF436}"/>
                </a:ext>
              </a:extLst>
            </p:cNvPr>
            <p:cNvSpPr/>
            <p:nvPr/>
          </p:nvSpPr>
          <p:spPr>
            <a:xfrm>
              <a:off x="3295149" y="1299284"/>
              <a:ext cx="2386302" cy="632927"/>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E5E"/>
                  </a:solidFill>
                </a:rPr>
                <a:t>Data Envelopment Analysis (DEA)</a:t>
              </a:r>
            </a:p>
          </p:txBody>
        </p:sp>
        <p:sp>
          <p:nvSpPr>
            <p:cNvPr id="44" name="TextBox 43">
              <a:extLst>
                <a:ext uri="{FF2B5EF4-FFF2-40B4-BE49-F238E27FC236}">
                  <a16:creationId xmlns:a16="http://schemas.microsoft.com/office/drawing/2014/main" id="{95E62481-5110-4A56-8097-D5DFD10A9134}"/>
                </a:ext>
              </a:extLst>
            </p:cNvPr>
            <p:cNvSpPr txBox="1"/>
            <p:nvPr/>
          </p:nvSpPr>
          <p:spPr>
            <a:xfrm>
              <a:off x="3294491" y="4299946"/>
              <a:ext cx="2377629" cy="1569660"/>
            </a:xfrm>
            <a:prstGeom prst="rect">
              <a:avLst/>
            </a:prstGeom>
            <a:noFill/>
          </p:spPr>
          <p:txBody>
            <a:bodyPr wrap="square" rtlCol="0">
              <a:spAutoFit/>
            </a:bodyPr>
            <a:lstStyle/>
            <a:p>
              <a:pPr algn="ctr"/>
              <a:r>
                <a:rPr lang="en-US" sz="1600" b="1" i="1" dirty="0">
                  <a:solidFill>
                    <a:schemeClr val="bg1"/>
                  </a:solidFill>
                </a:rPr>
                <a:t>Cameroon, South Africa, Mozambique, Malawi, and Zimbabwe </a:t>
              </a:r>
              <a:r>
                <a:rPr lang="en-US" sz="1600" i="1" dirty="0">
                  <a:solidFill>
                    <a:schemeClr val="bg1"/>
                  </a:solidFill>
                </a:rPr>
                <a:t>perform the best relative to their HIV relief assistance funding levels per capita </a:t>
              </a:r>
            </a:p>
          </p:txBody>
        </p:sp>
        <p:pic>
          <p:nvPicPr>
            <p:cNvPr id="63" name="Picture 62">
              <a:extLst>
                <a:ext uri="{FF2B5EF4-FFF2-40B4-BE49-F238E27FC236}">
                  <a16:creationId xmlns:a16="http://schemas.microsoft.com/office/drawing/2014/main" id="{CFB0D93A-806D-4E57-8286-A23C235CA54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383446" y="2267016"/>
              <a:ext cx="1627093" cy="1011049"/>
            </a:xfrm>
            <a:prstGeom prst="rect">
              <a:avLst/>
            </a:prstGeom>
            <a:ln w="19050">
              <a:solidFill>
                <a:srgbClr val="C0C0C0"/>
              </a:solidFill>
            </a:ln>
          </p:spPr>
        </p:pic>
        <p:pic>
          <p:nvPicPr>
            <p:cNvPr id="64" name="Picture 63">
              <a:extLst>
                <a:ext uri="{FF2B5EF4-FFF2-40B4-BE49-F238E27FC236}">
                  <a16:creationId xmlns:a16="http://schemas.microsoft.com/office/drawing/2014/main" id="{33C38374-E651-4F9A-BB36-E88B4CFEBA77}"/>
                </a:ext>
              </a:extLst>
            </p:cNvPr>
            <p:cNvPicPr>
              <a:picLocks noChangeAspect="1"/>
            </p:cNvPicPr>
            <p:nvPr/>
          </p:nvPicPr>
          <p:blipFill>
            <a:blip r:embed="rId5"/>
            <a:stretch>
              <a:fillRect/>
            </a:stretch>
          </p:blipFill>
          <p:spPr>
            <a:xfrm>
              <a:off x="4062184" y="3416452"/>
              <a:ext cx="1517522" cy="664068"/>
            </a:xfrm>
            <a:prstGeom prst="rect">
              <a:avLst/>
            </a:prstGeom>
            <a:ln w="19050">
              <a:solidFill>
                <a:srgbClr val="C0C0C0"/>
              </a:solidFill>
            </a:ln>
          </p:spPr>
        </p:pic>
      </p:grpSp>
      <p:grpSp>
        <p:nvGrpSpPr>
          <p:cNvPr id="7" name="Group 6">
            <a:extLst>
              <a:ext uri="{FF2B5EF4-FFF2-40B4-BE49-F238E27FC236}">
                <a16:creationId xmlns:a16="http://schemas.microsoft.com/office/drawing/2014/main" id="{3C2DD724-F854-4138-873F-BCC3F8F98FBA}"/>
              </a:ext>
            </a:extLst>
          </p:cNvPr>
          <p:cNvGrpSpPr/>
          <p:nvPr/>
        </p:nvGrpSpPr>
        <p:grpSpPr>
          <a:xfrm>
            <a:off x="5906828" y="1231633"/>
            <a:ext cx="2500054" cy="4758619"/>
            <a:chOff x="5906828" y="1231633"/>
            <a:chExt cx="2500054" cy="4758619"/>
          </a:xfrm>
        </p:grpSpPr>
        <p:sp>
          <p:nvSpPr>
            <p:cNvPr id="51" name="Rectangle 50">
              <a:extLst>
                <a:ext uri="{FF2B5EF4-FFF2-40B4-BE49-F238E27FC236}">
                  <a16:creationId xmlns:a16="http://schemas.microsoft.com/office/drawing/2014/main" id="{8A33DEF0-6E02-4905-89C2-E378EC30F1FD}"/>
                </a:ext>
              </a:extLst>
            </p:cNvPr>
            <p:cNvSpPr/>
            <p:nvPr/>
          </p:nvSpPr>
          <p:spPr>
            <a:xfrm>
              <a:off x="5906828" y="1231633"/>
              <a:ext cx="2500054" cy="4758619"/>
            </a:xfrm>
            <a:prstGeom prst="rect">
              <a:avLst/>
            </a:prstGeom>
            <a:solidFill>
              <a:srgbClr val="0E3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2" name="Rectangle 51">
              <a:extLst>
                <a:ext uri="{FF2B5EF4-FFF2-40B4-BE49-F238E27FC236}">
                  <a16:creationId xmlns:a16="http://schemas.microsoft.com/office/drawing/2014/main" id="{6B9296FD-BA77-4EFC-A50C-CFD9F63D3158}"/>
                </a:ext>
              </a:extLst>
            </p:cNvPr>
            <p:cNvSpPr/>
            <p:nvPr/>
          </p:nvSpPr>
          <p:spPr>
            <a:xfrm>
              <a:off x="5963704" y="1299283"/>
              <a:ext cx="2386302" cy="632927"/>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E3E5E"/>
                  </a:solidFill>
                </a:rPr>
                <a:t>Linear Regression &amp; Hypothesis Testing</a:t>
              </a:r>
            </a:p>
          </p:txBody>
        </p:sp>
        <p:sp>
          <p:nvSpPr>
            <p:cNvPr id="55" name="TextBox 54">
              <a:extLst>
                <a:ext uri="{FF2B5EF4-FFF2-40B4-BE49-F238E27FC236}">
                  <a16:creationId xmlns:a16="http://schemas.microsoft.com/office/drawing/2014/main" id="{BE9350AB-1062-47DB-AADD-9D79E32F95EE}"/>
                </a:ext>
              </a:extLst>
            </p:cNvPr>
            <p:cNvSpPr txBox="1"/>
            <p:nvPr/>
          </p:nvSpPr>
          <p:spPr>
            <a:xfrm>
              <a:off x="5914795" y="4338836"/>
              <a:ext cx="2492087" cy="1569660"/>
            </a:xfrm>
            <a:prstGeom prst="rect">
              <a:avLst/>
            </a:prstGeom>
            <a:noFill/>
          </p:spPr>
          <p:txBody>
            <a:bodyPr wrap="square" rtlCol="0">
              <a:spAutoFit/>
            </a:bodyPr>
            <a:lstStyle/>
            <a:p>
              <a:pPr algn="ctr"/>
              <a:r>
                <a:rPr lang="en-US" sz="1600" i="1" dirty="0">
                  <a:solidFill>
                    <a:schemeClr val="bg1"/>
                  </a:solidFill>
                </a:rPr>
                <a:t>An increase in </a:t>
              </a:r>
              <a:r>
                <a:rPr lang="en-US" sz="1600" b="1" i="1" dirty="0">
                  <a:solidFill>
                    <a:schemeClr val="bg1"/>
                  </a:solidFill>
                </a:rPr>
                <a:t>net primary school enrollment ratio </a:t>
              </a:r>
              <a:r>
                <a:rPr lang="en-US" sz="1600" i="1" dirty="0">
                  <a:solidFill>
                    <a:schemeClr val="bg1"/>
                  </a:solidFill>
                </a:rPr>
                <a:t>and a decrease in </a:t>
              </a:r>
              <a:r>
                <a:rPr lang="en-US" sz="1600" b="1" i="1" dirty="0">
                  <a:solidFill>
                    <a:schemeClr val="bg1"/>
                  </a:solidFill>
                </a:rPr>
                <a:t>teenage fertility rate </a:t>
              </a:r>
              <a:r>
                <a:rPr lang="en-US" sz="1600" i="1" dirty="0">
                  <a:solidFill>
                    <a:schemeClr val="bg1"/>
                  </a:solidFill>
                </a:rPr>
                <a:t>may increase a country’s performance  </a:t>
              </a:r>
            </a:p>
          </p:txBody>
        </p:sp>
        <p:grpSp>
          <p:nvGrpSpPr>
            <p:cNvPr id="5" name="Group 4">
              <a:extLst>
                <a:ext uri="{FF2B5EF4-FFF2-40B4-BE49-F238E27FC236}">
                  <a16:creationId xmlns:a16="http://schemas.microsoft.com/office/drawing/2014/main" id="{A60187E1-DD21-4131-A7D4-2EDFFC7E5768}"/>
                </a:ext>
              </a:extLst>
            </p:cNvPr>
            <p:cNvGrpSpPr/>
            <p:nvPr/>
          </p:nvGrpSpPr>
          <p:grpSpPr>
            <a:xfrm>
              <a:off x="6286033" y="2084328"/>
              <a:ext cx="1731653" cy="796615"/>
              <a:chOff x="5968191" y="2061288"/>
              <a:chExt cx="1731653" cy="796615"/>
            </a:xfrm>
          </p:grpSpPr>
          <p:sp>
            <p:nvSpPr>
              <p:cNvPr id="65" name="Rectangle 64">
                <a:extLst>
                  <a:ext uri="{FF2B5EF4-FFF2-40B4-BE49-F238E27FC236}">
                    <a16:creationId xmlns:a16="http://schemas.microsoft.com/office/drawing/2014/main" id="{E3D681C6-525A-42AE-A5FA-16EA96C7198B}"/>
                  </a:ext>
                </a:extLst>
              </p:cNvPr>
              <p:cNvSpPr/>
              <p:nvPr/>
            </p:nvSpPr>
            <p:spPr>
              <a:xfrm>
                <a:off x="6050854" y="2061288"/>
                <a:ext cx="741832" cy="784549"/>
              </a:xfrm>
              <a:prstGeom prst="rect">
                <a:avLst/>
              </a:prstGeom>
              <a:solidFill>
                <a:srgbClr val="00297A"/>
              </a:solidFill>
              <a:ln w="635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9A71D3F5-3282-41ED-999B-5E19D2D70A93}"/>
                  </a:ext>
                </a:extLst>
              </p:cNvPr>
              <p:cNvSpPr/>
              <p:nvPr/>
            </p:nvSpPr>
            <p:spPr>
              <a:xfrm>
                <a:off x="6096000" y="2086041"/>
                <a:ext cx="660400" cy="154239"/>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D8EFA4A2-D97B-43B5-A501-3E605CAE2B55}"/>
                  </a:ext>
                </a:extLst>
              </p:cNvPr>
              <p:cNvSpPr txBox="1"/>
              <p:nvPr/>
            </p:nvSpPr>
            <p:spPr>
              <a:xfrm>
                <a:off x="5968191" y="2098719"/>
                <a:ext cx="907158" cy="153888"/>
              </a:xfrm>
              <a:prstGeom prst="rect">
                <a:avLst/>
              </a:prstGeom>
              <a:noFill/>
            </p:spPr>
            <p:txBody>
              <a:bodyPr wrap="square" rtlCol="0">
                <a:spAutoFit/>
              </a:bodyPr>
              <a:lstStyle/>
              <a:p>
                <a:pPr algn="ctr"/>
                <a:r>
                  <a:rPr lang="en-US" sz="400" b="1" dirty="0">
                    <a:solidFill>
                      <a:srgbClr val="00297A"/>
                    </a:solidFill>
                  </a:rPr>
                  <a:t>Formal Interpretation</a:t>
                </a:r>
              </a:p>
            </p:txBody>
          </p:sp>
          <p:sp>
            <p:nvSpPr>
              <p:cNvPr id="74" name="Rectangle 73">
                <a:extLst>
                  <a:ext uri="{FF2B5EF4-FFF2-40B4-BE49-F238E27FC236}">
                    <a16:creationId xmlns:a16="http://schemas.microsoft.com/office/drawing/2014/main" id="{C83BBD4C-214A-41F8-B9A8-9017CE7D7577}"/>
                  </a:ext>
                </a:extLst>
              </p:cNvPr>
              <p:cNvSpPr/>
              <p:nvPr/>
            </p:nvSpPr>
            <p:spPr>
              <a:xfrm>
                <a:off x="6875349" y="2061288"/>
                <a:ext cx="741832" cy="784549"/>
              </a:xfrm>
              <a:prstGeom prst="rect">
                <a:avLst/>
              </a:prstGeom>
              <a:solidFill>
                <a:srgbClr val="00297A"/>
              </a:solidFill>
              <a:ln w="635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F1D9CF0A-447B-4BD0-8498-87117426088F}"/>
                  </a:ext>
                </a:extLst>
              </p:cNvPr>
              <p:cNvSpPr/>
              <p:nvPr/>
            </p:nvSpPr>
            <p:spPr>
              <a:xfrm>
                <a:off x="6924901" y="2088559"/>
                <a:ext cx="660400" cy="154239"/>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BAA95FA-B156-4D48-ADF7-829A061ABE5B}"/>
                  </a:ext>
                </a:extLst>
              </p:cNvPr>
              <p:cNvSpPr txBox="1"/>
              <p:nvPr/>
            </p:nvSpPr>
            <p:spPr>
              <a:xfrm>
                <a:off x="6875349" y="2092798"/>
                <a:ext cx="741832" cy="153888"/>
              </a:xfrm>
              <a:prstGeom prst="rect">
                <a:avLst/>
              </a:prstGeom>
              <a:noFill/>
            </p:spPr>
            <p:txBody>
              <a:bodyPr wrap="square" rtlCol="0">
                <a:spAutoFit/>
              </a:bodyPr>
              <a:lstStyle/>
              <a:p>
                <a:pPr algn="ctr"/>
                <a:r>
                  <a:rPr lang="en-US" sz="400" b="1" dirty="0">
                    <a:solidFill>
                      <a:srgbClr val="00297A"/>
                    </a:solidFill>
                  </a:rPr>
                  <a:t>Practical Interpretation</a:t>
                </a:r>
              </a:p>
            </p:txBody>
          </p:sp>
          <p:sp>
            <p:nvSpPr>
              <p:cNvPr id="39" name="TextBox 38">
                <a:extLst>
                  <a:ext uri="{FF2B5EF4-FFF2-40B4-BE49-F238E27FC236}">
                    <a16:creationId xmlns:a16="http://schemas.microsoft.com/office/drawing/2014/main" id="{5171B742-B724-432B-96B1-599520259B98}"/>
                  </a:ext>
                </a:extLst>
              </p:cNvPr>
              <p:cNvSpPr txBox="1"/>
              <p:nvPr/>
            </p:nvSpPr>
            <p:spPr>
              <a:xfrm>
                <a:off x="5968192" y="2226961"/>
                <a:ext cx="907158" cy="630942"/>
              </a:xfrm>
              <a:prstGeom prst="rect">
                <a:avLst/>
              </a:prstGeom>
              <a:noFill/>
            </p:spPr>
            <p:txBody>
              <a:bodyPr wrap="square" rtlCol="0">
                <a:spAutoFit/>
              </a:bodyPr>
              <a:lstStyle/>
              <a:p>
                <a:pPr algn="ctr"/>
                <a:r>
                  <a:rPr lang="en-US" sz="500" b="1" i="1" dirty="0">
                    <a:solidFill>
                      <a:schemeClr val="bg1">
                        <a:lumMod val="75000"/>
                      </a:schemeClr>
                    </a:solidFill>
                  </a:rPr>
                  <a:t>“On average, holding all other inputs constant, for a one unit increase in the </a:t>
                </a:r>
                <a:r>
                  <a:rPr lang="en-US" sz="500" b="1" i="1" dirty="0">
                    <a:solidFill>
                      <a:schemeClr val="bg1"/>
                    </a:solidFill>
                  </a:rPr>
                  <a:t>increase in life expectancy at birth, </a:t>
                </a:r>
                <a:r>
                  <a:rPr lang="en-US" sz="500" b="1" i="1" dirty="0">
                    <a:solidFill>
                      <a:schemeClr val="bg1">
                        <a:lumMod val="75000"/>
                      </a:schemeClr>
                    </a:solidFill>
                  </a:rPr>
                  <a:t>DEA efficiency increases by </a:t>
                </a:r>
              </a:p>
              <a:p>
                <a:pPr algn="ctr"/>
                <a:r>
                  <a:rPr lang="en-US" sz="500" b="1" i="1" dirty="0">
                    <a:solidFill>
                      <a:schemeClr val="bg1"/>
                    </a:solidFill>
                  </a:rPr>
                  <a:t>0.08 units</a:t>
                </a:r>
                <a:r>
                  <a:rPr lang="en-US" sz="500" b="1" i="1" dirty="0">
                    <a:solidFill>
                      <a:schemeClr val="bg1">
                        <a:lumMod val="75000"/>
                      </a:schemeClr>
                    </a:solidFill>
                  </a:rPr>
                  <a:t>.”</a:t>
                </a:r>
              </a:p>
            </p:txBody>
          </p:sp>
          <p:sp>
            <p:nvSpPr>
              <p:cNvPr id="42" name="TextBox 41">
                <a:extLst>
                  <a:ext uri="{FF2B5EF4-FFF2-40B4-BE49-F238E27FC236}">
                    <a16:creationId xmlns:a16="http://schemas.microsoft.com/office/drawing/2014/main" id="{FD8E312D-DE55-4C1E-BDCF-21BF845DE844}"/>
                  </a:ext>
                </a:extLst>
              </p:cNvPr>
              <p:cNvSpPr txBox="1"/>
              <p:nvPr/>
            </p:nvSpPr>
            <p:spPr>
              <a:xfrm>
                <a:off x="6801546" y="2254938"/>
                <a:ext cx="898298" cy="276999"/>
              </a:xfrm>
              <a:prstGeom prst="rect">
                <a:avLst/>
              </a:prstGeom>
              <a:noFill/>
            </p:spPr>
            <p:txBody>
              <a:bodyPr wrap="square" rtlCol="0">
                <a:spAutoFit/>
              </a:bodyPr>
              <a:lstStyle/>
              <a:p>
                <a:pPr algn="ctr"/>
                <a:r>
                  <a:rPr lang="en-US" sz="400" b="1" dirty="0">
                    <a:solidFill>
                      <a:schemeClr val="bg1">
                        <a:lumMod val="75000"/>
                      </a:schemeClr>
                    </a:solidFill>
                  </a:rPr>
                  <a:t>If </a:t>
                </a:r>
                <a:r>
                  <a:rPr lang="en-US" sz="400" b="1" dirty="0">
                    <a:solidFill>
                      <a:schemeClr val="bg1"/>
                    </a:solidFill>
                  </a:rPr>
                  <a:t>life expectancy at birth </a:t>
                </a:r>
                <a:r>
                  <a:rPr lang="en-US" sz="400" b="1" dirty="0">
                    <a:solidFill>
                      <a:schemeClr val="bg1">
                        <a:lumMod val="75000"/>
                      </a:schemeClr>
                    </a:solidFill>
                  </a:rPr>
                  <a:t>is </a:t>
                </a:r>
                <a:r>
                  <a:rPr lang="en-US" sz="400" b="1" cap="small" dirty="0">
                    <a:solidFill>
                      <a:schemeClr val="bg1"/>
                    </a:solidFill>
                  </a:rPr>
                  <a:t>increasing</a:t>
                </a:r>
                <a:r>
                  <a:rPr lang="en-US" sz="400" b="1" dirty="0">
                    <a:solidFill>
                      <a:schemeClr val="bg1">
                        <a:lumMod val="75000"/>
                      </a:schemeClr>
                    </a:solidFill>
                  </a:rPr>
                  <a:t>, we would expect efficiency to </a:t>
                </a:r>
                <a:r>
                  <a:rPr lang="en-US" sz="400" b="1" cap="small" dirty="0">
                    <a:solidFill>
                      <a:schemeClr val="bg1"/>
                    </a:solidFill>
                  </a:rPr>
                  <a:t>increase</a:t>
                </a:r>
                <a:r>
                  <a:rPr lang="en-US" sz="400" b="1" dirty="0">
                    <a:solidFill>
                      <a:schemeClr val="bg1">
                        <a:lumMod val="75000"/>
                      </a:schemeClr>
                    </a:solidFill>
                  </a:rPr>
                  <a:t>. </a:t>
                </a:r>
              </a:p>
            </p:txBody>
          </p:sp>
          <p:sp>
            <p:nvSpPr>
              <p:cNvPr id="43" name="TextBox 42">
                <a:extLst>
                  <a:ext uri="{FF2B5EF4-FFF2-40B4-BE49-F238E27FC236}">
                    <a16:creationId xmlns:a16="http://schemas.microsoft.com/office/drawing/2014/main" id="{F952E09F-DCC9-4B60-AC01-67F0424AC33A}"/>
                  </a:ext>
                </a:extLst>
              </p:cNvPr>
              <p:cNvSpPr txBox="1"/>
              <p:nvPr/>
            </p:nvSpPr>
            <p:spPr>
              <a:xfrm>
                <a:off x="6801546" y="2529528"/>
                <a:ext cx="898298" cy="276999"/>
              </a:xfrm>
              <a:prstGeom prst="rect">
                <a:avLst/>
              </a:prstGeom>
              <a:noFill/>
            </p:spPr>
            <p:txBody>
              <a:bodyPr wrap="square" rtlCol="0">
                <a:spAutoFit/>
              </a:bodyPr>
              <a:lstStyle/>
              <a:p>
                <a:pPr algn="ctr"/>
                <a:r>
                  <a:rPr lang="en-US" sz="400" b="1" dirty="0">
                    <a:solidFill>
                      <a:schemeClr val="bg1">
                        <a:lumMod val="75000"/>
                      </a:schemeClr>
                    </a:solidFill>
                  </a:rPr>
                  <a:t>If </a:t>
                </a:r>
                <a:r>
                  <a:rPr lang="en-US" sz="400" b="1" dirty="0">
                    <a:solidFill>
                      <a:schemeClr val="bg1"/>
                    </a:solidFill>
                  </a:rPr>
                  <a:t>life expectancy at birth </a:t>
                </a:r>
                <a:r>
                  <a:rPr lang="en-US" sz="400" b="1" dirty="0">
                    <a:solidFill>
                      <a:schemeClr val="bg1">
                        <a:lumMod val="75000"/>
                      </a:schemeClr>
                    </a:solidFill>
                  </a:rPr>
                  <a:t>is </a:t>
                </a:r>
                <a:r>
                  <a:rPr lang="en-US" sz="400" b="1" cap="small" dirty="0">
                    <a:solidFill>
                      <a:schemeClr val="bg1"/>
                    </a:solidFill>
                  </a:rPr>
                  <a:t>decreasing</a:t>
                </a:r>
                <a:r>
                  <a:rPr lang="en-US" sz="400" b="1" dirty="0">
                    <a:solidFill>
                      <a:schemeClr val="bg1">
                        <a:lumMod val="75000"/>
                      </a:schemeClr>
                    </a:solidFill>
                  </a:rPr>
                  <a:t>, we would expect efficiency to </a:t>
                </a:r>
                <a:r>
                  <a:rPr lang="en-US" sz="400" b="1" cap="small" dirty="0">
                    <a:solidFill>
                      <a:schemeClr val="bg1"/>
                    </a:solidFill>
                  </a:rPr>
                  <a:t>decrease</a:t>
                </a:r>
                <a:r>
                  <a:rPr lang="en-US" sz="400" b="1" dirty="0">
                    <a:solidFill>
                      <a:schemeClr val="bg1">
                        <a:lumMod val="75000"/>
                      </a:schemeClr>
                    </a:solidFill>
                  </a:rPr>
                  <a:t>. </a:t>
                </a:r>
              </a:p>
            </p:txBody>
          </p:sp>
        </p:grpSp>
        <p:sp>
          <p:nvSpPr>
            <p:cNvPr id="45" name="Rectangle 44">
              <a:extLst>
                <a:ext uri="{FF2B5EF4-FFF2-40B4-BE49-F238E27FC236}">
                  <a16:creationId xmlns:a16="http://schemas.microsoft.com/office/drawing/2014/main" id="{743FCB08-C951-4DD1-85E4-1A90DB9F4EC0}"/>
                </a:ext>
              </a:extLst>
            </p:cNvPr>
            <p:cNvSpPr/>
            <p:nvPr/>
          </p:nvSpPr>
          <p:spPr>
            <a:xfrm>
              <a:off x="6309333" y="2961306"/>
              <a:ext cx="1685053" cy="1112950"/>
            </a:xfrm>
            <a:prstGeom prst="rect">
              <a:avLst/>
            </a:prstGeom>
            <a:solidFill>
              <a:srgbClr val="C0C0C0"/>
            </a:solidFill>
            <a:ln w="19050">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D7E6DA6-4CCB-42F1-BDA1-E4C010682489}"/>
                </a:ext>
              </a:extLst>
            </p:cNvPr>
            <p:cNvSpPr/>
            <p:nvPr/>
          </p:nvSpPr>
          <p:spPr>
            <a:xfrm>
              <a:off x="6590950" y="3015106"/>
              <a:ext cx="613971" cy="390551"/>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EA743CE-74A2-48FA-87A9-4C6ECBC2F821}"/>
                </a:ext>
              </a:extLst>
            </p:cNvPr>
            <p:cNvSpPr/>
            <p:nvPr/>
          </p:nvSpPr>
          <p:spPr>
            <a:xfrm>
              <a:off x="6686257" y="4010565"/>
              <a:ext cx="1049233" cy="156120"/>
            </a:xfrm>
            <a:prstGeom prst="rect">
              <a:avLst/>
            </a:prstGeom>
            <a:solidFill>
              <a:schemeClr val="bg1">
                <a:lumMod val="50000"/>
              </a:schemeClr>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DEA Efficiency Score</a:t>
              </a:r>
            </a:p>
          </p:txBody>
        </p:sp>
        <p:sp>
          <p:nvSpPr>
            <p:cNvPr id="53" name="Rectangle 52">
              <a:extLst>
                <a:ext uri="{FF2B5EF4-FFF2-40B4-BE49-F238E27FC236}">
                  <a16:creationId xmlns:a16="http://schemas.microsoft.com/office/drawing/2014/main" id="{43130ECB-C4B3-490F-96E8-9C68077172AB}"/>
                </a:ext>
              </a:extLst>
            </p:cNvPr>
            <p:cNvSpPr/>
            <p:nvPr/>
          </p:nvSpPr>
          <p:spPr>
            <a:xfrm rot="16200000">
              <a:off x="5799773" y="3462487"/>
              <a:ext cx="964839" cy="131318"/>
            </a:xfrm>
            <a:prstGeom prst="rect">
              <a:avLst/>
            </a:prstGeom>
            <a:solidFill>
              <a:schemeClr val="bg1">
                <a:lumMod val="50000"/>
              </a:schemeClr>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AHP Priority Score</a:t>
              </a:r>
            </a:p>
          </p:txBody>
        </p:sp>
        <p:sp>
          <p:nvSpPr>
            <p:cNvPr id="54" name="TextBox 53">
              <a:extLst>
                <a:ext uri="{FF2B5EF4-FFF2-40B4-BE49-F238E27FC236}">
                  <a16:creationId xmlns:a16="http://schemas.microsoft.com/office/drawing/2014/main" id="{4A11928A-6659-46E2-A4B9-CD468151D957}"/>
                </a:ext>
              </a:extLst>
            </p:cNvPr>
            <p:cNvSpPr txBox="1"/>
            <p:nvPr/>
          </p:nvSpPr>
          <p:spPr>
            <a:xfrm>
              <a:off x="6702248" y="3833985"/>
              <a:ext cx="401362" cy="220989"/>
            </a:xfrm>
            <a:prstGeom prst="rect">
              <a:avLst/>
            </a:prstGeom>
            <a:noFill/>
          </p:spPr>
          <p:txBody>
            <a:bodyPr wrap="square" rtlCol="0">
              <a:spAutoFit/>
            </a:bodyPr>
            <a:lstStyle/>
            <a:p>
              <a:r>
                <a:rPr lang="en-US" sz="800" b="1" dirty="0">
                  <a:solidFill>
                    <a:srgbClr val="0E3E5E"/>
                  </a:solidFill>
                </a:rPr>
                <a:t>Low</a:t>
              </a:r>
            </a:p>
          </p:txBody>
        </p:sp>
        <p:sp>
          <p:nvSpPr>
            <p:cNvPr id="58" name="TextBox 57">
              <a:extLst>
                <a:ext uri="{FF2B5EF4-FFF2-40B4-BE49-F238E27FC236}">
                  <a16:creationId xmlns:a16="http://schemas.microsoft.com/office/drawing/2014/main" id="{B4829F57-A405-435B-9071-1C0F4C3217D2}"/>
                </a:ext>
              </a:extLst>
            </p:cNvPr>
            <p:cNvSpPr txBox="1"/>
            <p:nvPr/>
          </p:nvSpPr>
          <p:spPr>
            <a:xfrm>
              <a:off x="7408058" y="3833985"/>
              <a:ext cx="526965" cy="215444"/>
            </a:xfrm>
            <a:prstGeom prst="rect">
              <a:avLst/>
            </a:prstGeom>
            <a:noFill/>
          </p:spPr>
          <p:txBody>
            <a:bodyPr wrap="square" rtlCol="0">
              <a:spAutoFit/>
            </a:bodyPr>
            <a:lstStyle/>
            <a:p>
              <a:r>
                <a:rPr lang="en-US" sz="800" b="1" dirty="0">
                  <a:solidFill>
                    <a:srgbClr val="0E3E5E"/>
                  </a:solidFill>
                </a:rPr>
                <a:t>High</a:t>
              </a:r>
            </a:p>
          </p:txBody>
        </p:sp>
        <p:sp>
          <p:nvSpPr>
            <p:cNvPr id="66" name="Rectangle 65">
              <a:extLst>
                <a:ext uri="{FF2B5EF4-FFF2-40B4-BE49-F238E27FC236}">
                  <a16:creationId xmlns:a16="http://schemas.microsoft.com/office/drawing/2014/main" id="{60DB7E30-959C-4E96-9515-9615D31DC112}"/>
                </a:ext>
              </a:extLst>
            </p:cNvPr>
            <p:cNvSpPr/>
            <p:nvPr/>
          </p:nvSpPr>
          <p:spPr>
            <a:xfrm>
              <a:off x="7289172" y="3015106"/>
              <a:ext cx="613971" cy="390551"/>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FE4638A-F0BB-4B6A-A366-6C427640A0A1}"/>
                </a:ext>
              </a:extLst>
            </p:cNvPr>
            <p:cNvSpPr/>
            <p:nvPr/>
          </p:nvSpPr>
          <p:spPr>
            <a:xfrm>
              <a:off x="6590950" y="3478940"/>
              <a:ext cx="613971" cy="390551"/>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BFBFECF-152C-481C-911F-31C674BB55BF}"/>
                </a:ext>
              </a:extLst>
            </p:cNvPr>
            <p:cNvSpPr/>
            <p:nvPr/>
          </p:nvSpPr>
          <p:spPr>
            <a:xfrm>
              <a:off x="7289171" y="3478940"/>
              <a:ext cx="613971" cy="390551"/>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BE494B98-AD97-44A6-AF1A-F665269DD6AA}"/>
                </a:ext>
              </a:extLst>
            </p:cNvPr>
            <p:cNvSpPr txBox="1"/>
            <p:nvPr/>
          </p:nvSpPr>
          <p:spPr>
            <a:xfrm>
              <a:off x="6580526" y="3020875"/>
              <a:ext cx="634818" cy="338554"/>
            </a:xfrm>
            <a:prstGeom prst="rect">
              <a:avLst/>
            </a:prstGeom>
            <a:noFill/>
          </p:spPr>
          <p:txBody>
            <a:bodyPr wrap="square" rtlCol="0">
              <a:spAutoFit/>
            </a:bodyPr>
            <a:lstStyle/>
            <a:p>
              <a:pPr algn="ctr"/>
              <a:r>
                <a:rPr lang="en-US" sz="400" dirty="0">
                  <a:solidFill>
                    <a:schemeClr val="bg1"/>
                  </a:solidFill>
                </a:rPr>
                <a:t>Botswana</a:t>
              </a:r>
            </a:p>
            <a:p>
              <a:pPr algn="ctr"/>
              <a:r>
                <a:rPr lang="en-US" sz="400" dirty="0">
                  <a:solidFill>
                    <a:schemeClr val="bg1"/>
                  </a:solidFill>
                </a:rPr>
                <a:t>Ethiopia</a:t>
              </a:r>
            </a:p>
            <a:p>
              <a:pPr algn="ctr"/>
              <a:r>
                <a:rPr lang="en-US" sz="400" dirty="0">
                  <a:solidFill>
                    <a:schemeClr val="bg1"/>
                  </a:solidFill>
                </a:rPr>
                <a:t>Namibia</a:t>
              </a:r>
            </a:p>
            <a:p>
              <a:pPr algn="ctr"/>
              <a:r>
                <a:rPr lang="en-US" sz="400" dirty="0">
                  <a:solidFill>
                    <a:schemeClr val="bg1"/>
                  </a:solidFill>
                </a:rPr>
                <a:t>Swaziland</a:t>
              </a:r>
            </a:p>
          </p:txBody>
        </p:sp>
        <p:sp>
          <p:nvSpPr>
            <p:cNvPr id="72" name="TextBox 71">
              <a:extLst>
                <a:ext uri="{FF2B5EF4-FFF2-40B4-BE49-F238E27FC236}">
                  <a16:creationId xmlns:a16="http://schemas.microsoft.com/office/drawing/2014/main" id="{4E4E72D0-40F5-4EF6-A675-4A22763DA700}"/>
                </a:ext>
              </a:extLst>
            </p:cNvPr>
            <p:cNvSpPr txBox="1"/>
            <p:nvPr/>
          </p:nvSpPr>
          <p:spPr>
            <a:xfrm>
              <a:off x="7204921" y="2963783"/>
              <a:ext cx="799565" cy="461665"/>
            </a:xfrm>
            <a:prstGeom prst="rect">
              <a:avLst/>
            </a:prstGeom>
            <a:noFill/>
          </p:spPr>
          <p:txBody>
            <a:bodyPr wrap="square" rtlCol="0">
              <a:spAutoFit/>
            </a:bodyPr>
            <a:lstStyle/>
            <a:p>
              <a:pPr algn="ctr"/>
              <a:r>
                <a:rPr lang="en-US" sz="400" dirty="0">
                  <a:solidFill>
                    <a:schemeClr val="bg1"/>
                  </a:solidFill>
                </a:rPr>
                <a:t>Malawi</a:t>
              </a:r>
            </a:p>
            <a:p>
              <a:pPr algn="ctr"/>
              <a:r>
                <a:rPr lang="en-US" sz="400" dirty="0">
                  <a:solidFill>
                    <a:schemeClr val="bg1"/>
                  </a:solidFill>
                </a:rPr>
                <a:t>Mozambique</a:t>
              </a:r>
            </a:p>
            <a:p>
              <a:pPr algn="ctr"/>
              <a:r>
                <a:rPr lang="en-US" sz="400" dirty="0">
                  <a:solidFill>
                    <a:schemeClr val="bg1"/>
                  </a:solidFill>
                </a:rPr>
                <a:t>South Africa</a:t>
              </a:r>
            </a:p>
            <a:p>
              <a:pPr algn="ctr"/>
              <a:r>
                <a:rPr lang="en-US" sz="400" dirty="0">
                  <a:solidFill>
                    <a:schemeClr val="bg1"/>
                  </a:solidFill>
                </a:rPr>
                <a:t>Tanzania</a:t>
              </a:r>
            </a:p>
            <a:p>
              <a:pPr algn="ctr"/>
              <a:r>
                <a:rPr lang="en-US" sz="400" dirty="0">
                  <a:solidFill>
                    <a:schemeClr val="bg1"/>
                  </a:solidFill>
                </a:rPr>
                <a:t>Uganda</a:t>
              </a:r>
            </a:p>
            <a:p>
              <a:pPr algn="ctr"/>
              <a:r>
                <a:rPr lang="en-US" sz="400" dirty="0">
                  <a:solidFill>
                    <a:schemeClr val="bg1"/>
                  </a:solidFill>
                </a:rPr>
                <a:t>Zimbabwe</a:t>
              </a:r>
            </a:p>
          </p:txBody>
        </p:sp>
        <p:sp>
          <p:nvSpPr>
            <p:cNvPr id="73" name="TextBox 72">
              <a:extLst>
                <a:ext uri="{FF2B5EF4-FFF2-40B4-BE49-F238E27FC236}">
                  <a16:creationId xmlns:a16="http://schemas.microsoft.com/office/drawing/2014/main" id="{83A571BB-8BE9-4297-8269-9CDB80452A53}"/>
                </a:ext>
              </a:extLst>
            </p:cNvPr>
            <p:cNvSpPr txBox="1"/>
            <p:nvPr/>
          </p:nvSpPr>
          <p:spPr>
            <a:xfrm>
              <a:off x="6601779" y="3469381"/>
              <a:ext cx="603142" cy="400110"/>
            </a:xfrm>
            <a:prstGeom prst="rect">
              <a:avLst/>
            </a:prstGeom>
            <a:noFill/>
          </p:spPr>
          <p:txBody>
            <a:bodyPr wrap="square" rtlCol="0">
              <a:spAutoFit/>
            </a:bodyPr>
            <a:lstStyle/>
            <a:p>
              <a:pPr algn="ctr"/>
              <a:r>
                <a:rPr lang="en-US" sz="400" dirty="0">
                  <a:solidFill>
                    <a:schemeClr val="bg1"/>
                  </a:solidFill>
                </a:rPr>
                <a:t>Angola</a:t>
              </a:r>
            </a:p>
            <a:p>
              <a:pPr algn="ctr"/>
              <a:r>
                <a:rPr lang="en-US" sz="400" dirty="0">
                  <a:solidFill>
                    <a:schemeClr val="bg1"/>
                  </a:solidFill>
                </a:rPr>
                <a:t>Burundi</a:t>
              </a:r>
            </a:p>
            <a:p>
              <a:pPr algn="ctr"/>
              <a:r>
                <a:rPr lang="en-US" sz="400" dirty="0">
                  <a:solidFill>
                    <a:schemeClr val="bg1"/>
                  </a:solidFill>
                </a:rPr>
                <a:t>DR of the Congo</a:t>
              </a:r>
            </a:p>
            <a:p>
              <a:pPr algn="ctr"/>
              <a:r>
                <a:rPr lang="en-US" sz="400" dirty="0">
                  <a:solidFill>
                    <a:schemeClr val="bg1"/>
                  </a:solidFill>
                </a:rPr>
                <a:t>Kenya</a:t>
              </a:r>
            </a:p>
            <a:p>
              <a:pPr algn="ctr"/>
              <a:r>
                <a:rPr lang="en-US" sz="400" dirty="0">
                  <a:solidFill>
                    <a:schemeClr val="bg1"/>
                  </a:solidFill>
                </a:rPr>
                <a:t>Nigeria</a:t>
              </a:r>
            </a:p>
          </p:txBody>
        </p:sp>
        <p:sp>
          <p:nvSpPr>
            <p:cNvPr id="77" name="TextBox 76">
              <a:extLst>
                <a:ext uri="{FF2B5EF4-FFF2-40B4-BE49-F238E27FC236}">
                  <a16:creationId xmlns:a16="http://schemas.microsoft.com/office/drawing/2014/main" id="{9CF75EEB-8688-4454-981A-7CC4E4056C34}"/>
                </a:ext>
              </a:extLst>
            </p:cNvPr>
            <p:cNvSpPr txBox="1"/>
            <p:nvPr/>
          </p:nvSpPr>
          <p:spPr>
            <a:xfrm>
              <a:off x="7361354" y="3505070"/>
              <a:ext cx="491761" cy="338554"/>
            </a:xfrm>
            <a:prstGeom prst="rect">
              <a:avLst/>
            </a:prstGeom>
            <a:noFill/>
          </p:spPr>
          <p:txBody>
            <a:bodyPr wrap="square" rtlCol="0">
              <a:spAutoFit/>
            </a:bodyPr>
            <a:lstStyle/>
            <a:p>
              <a:pPr algn="ctr"/>
              <a:r>
                <a:rPr lang="en-US" sz="400" dirty="0">
                  <a:solidFill>
                    <a:schemeClr val="bg1"/>
                  </a:solidFill>
                </a:rPr>
                <a:t>Cameroon</a:t>
              </a:r>
            </a:p>
            <a:p>
              <a:pPr algn="ctr"/>
              <a:r>
                <a:rPr lang="en-US" sz="400" dirty="0">
                  <a:solidFill>
                    <a:schemeClr val="bg1"/>
                  </a:solidFill>
                </a:rPr>
                <a:t>Ghana</a:t>
              </a:r>
            </a:p>
            <a:p>
              <a:pPr algn="ctr"/>
              <a:r>
                <a:rPr lang="en-US" sz="400" dirty="0">
                  <a:solidFill>
                    <a:schemeClr val="bg1"/>
                  </a:solidFill>
                </a:rPr>
                <a:t>Lesotho</a:t>
              </a:r>
            </a:p>
            <a:p>
              <a:pPr algn="ctr"/>
              <a:r>
                <a:rPr lang="en-US" sz="400" dirty="0">
                  <a:solidFill>
                    <a:schemeClr val="bg1"/>
                  </a:solidFill>
                </a:rPr>
                <a:t>Zambia</a:t>
              </a:r>
            </a:p>
          </p:txBody>
        </p:sp>
      </p:grpSp>
    </p:spTree>
    <p:extLst>
      <p:ext uri="{BB962C8B-B14F-4D97-AF65-F5344CB8AC3E}">
        <p14:creationId xmlns:p14="http://schemas.microsoft.com/office/powerpoint/2010/main" val="176336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00">
            <a:alpha val="0"/>
          </a:srgb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15153" y="217718"/>
            <a:ext cx="7756263" cy="704876"/>
          </a:xfrm>
        </p:spPr>
        <p:txBody>
          <a:bodyPr/>
          <a:lstStyle/>
          <a:p>
            <a:r>
              <a:rPr lang="en-US" sz="3200" dirty="0"/>
              <a:t>AIDS Relief Funding Goal</a:t>
            </a:r>
          </a:p>
        </p:txBody>
      </p:sp>
      <p:grpSp>
        <p:nvGrpSpPr>
          <p:cNvPr id="2" name="Group 1"/>
          <p:cNvGrpSpPr/>
          <p:nvPr/>
        </p:nvGrpSpPr>
        <p:grpSpPr>
          <a:xfrm>
            <a:off x="606490" y="1203649"/>
            <a:ext cx="7996334" cy="5243804"/>
            <a:chOff x="606490" y="1203649"/>
            <a:chExt cx="7996334" cy="5243804"/>
          </a:xfrm>
        </p:grpSpPr>
        <p:sp>
          <p:nvSpPr>
            <p:cNvPr id="10" name="Flowchart: Manual Operation 9"/>
            <p:cNvSpPr/>
            <p:nvPr/>
          </p:nvSpPr>
          <p:spPr>
            <a:xfrm>
              <a:off x="606490" y="1203649"/>
              <a:ext cx="7996334" cy="5243804"/>
            </a:xfrm>
            <a:prstGeom prst="flowChartManualOperation">
              <a:avLst/>
            </a:prstGeom>
            <a:solidFill>
              <a:srgbClr val="00297A"/>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Off-page Connector 13"/>
            <p:cNvSpPr/>
            <p:nvPr/>
          </p:nvSpPr>
          <p:spPr>
            <a:xfrm>
              <a:off x="1357604" y="1455570"/>
              <a:ext cx="6494106" cy="1791429"/>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1707"/>
                <a:gd name="connsiteX1" fmla="*/ 10000 w 10000"/>
                <a:gd name="connsiteY1" fmla="*/ 0 h 11707"/>
                <a:gd name="connsiteX2" fmla="*/ 10000 w 10000"/>
                <a:gd name="connsiteY2" fmla="*/ 8000 h 11707"/>
                <a:gd name="connsiteX3" fmla="*/ 5000 w 10000"/>
                <a:gd name="connsiteY3" fmla="*/ 11707 h 11707"/>
                <a:gd name="connsiteX4" fmla="*/ 0 w 10000"/>
                <a:gd name="connsiteY4" fmla="*/ 8000 h 11707"/>
                <a:gd name="connsiteX5" fmla="*/ 0 w 10000"/>
                <a:gd name="connsiteY5" fmla="*/ 0 h 1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1707">
                  <a:moveTo>
                    <a:pt x="0" y="0"/>
                  </a:moveTo>
                  <a:lnTo>
                    <a:pt x="10000" y="0"/>
                  </a:lnTo>
                  <a:lnTo>
                    <a:pt x="10000" y="8000"/>
                  </a:lnTo>
                  <a:lnTo>
                    <a:pt x="5000" y="11707"/>
                  </a:lnTo>
                  <a:lnTo>
                    <a:pt x="0" y="8000"/>
                  </a:lnTo>
                  <a:lnTo>
                    <a:pt x="0" y="0"/>
                  </a:lnTo>
                  <a:close/>
                </a:path>
              </a:pathLst>
            </a:custGeom>
            <a:solidFill>
              <a:srgbClr val="0993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90% </a:t>
              </a:r>
            </a:p>
            <a:p>
              <a:pPr algn="ctr"/>
              <a:r>
                <a:rPr lang="en-US" sz="2400" dirty="0"/>
                <a:t>of those with HIV/AIDS know their </a:t>
              </a:r>
            </a:p>
            <a:p>
              <a:pPr algn="ctr"/>
              <a:r>
                <a:rPr lang="en-US" sz="2400" dirty="0"/>
                <a:t>status</a:t>
              </a:r>
            </a:p>
          </p:txBody>
        </p:sp>
        <p:sp>
          <p:nvSpPr>
            <p:cNvPr id="15" name="Flowchart: Off-page Connector 14"/>
            <p:cNvSpPr/>
            <p:nvPr/>
          </p:nvSpPr>
          <p:spPr>
            <a:xfrm>
              <a:off x="1748712" y="3257514"/>
              <a:ext cx="5706448" cy="1463773"/>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1718"/>
                <a:gd name="connsiteX1" fmla="*/ 10000 w 10000"/>
                <a:gd name="connsiteY1" fmla="*/ 0 h 11718"/>
                <a:gd name="connsiteX2" fmla="*/ 10000 w 10000"/>
                <a:gd name="connsiteY2" fmla="*/ 8000 h 11718"/>
                <a:gd name="connsiteX3" fmla="*/ 5000 w 10000"/>
                <a:gd name="connsiteY3" fmla="*/ 11718 h 11718"/>
                <a:gd name="connsiteX4" fmla="*/ 0 w 10000"/>
                <a:gd name="connsiteY4" fmla="*/ 8000 h 11718"/>
                <a:gd name="connsiteX5" fmla="*/ 0 w 10000"/>
                <a:gd name="connsiteY5" fmla="*/ 0 h 1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1718">
                  <a:moveTo>
                    <a:pt x="0" y="0"/>
                  </a:moveTo>
                  <a:lnTo>
                    <a:pt x="10000" y="0"/>
                  </a:lnTo>
                  <a:lnTo>
                    <a:pt x="10000" y="8000"/>
                  </a:lnTo>
                  <a:lnTo>
                    <a:pt x="5000" y="11718"/>
                  </a:lnTo>
                  <a:lnTo>
                    <a:pt x="0" y="8000"/>
                  </a:lnTo>
                  <a:lnTo>
                    <a:pt x="0" y="0"/>
                  </a:lnTo>
                  <a:close/>
                </a:path>
              </a:pathLst>
            </a:custGeom>
            <a:solidFill>
              <a:srgbClr val="0993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90% </a:t>
              </a:r>
            </a:p>
            <a:p>
              <a:pPr algn="ctr"/>
              <a:r>
                <a:rPr lang="en-US" sz="2000" dirty="0"/>
                <a:t>of those people are receiving Antiretroviral Treatment</a:t>
              </a:r>
            </a:p>
          </p:txBody>
        </p:sp>
        <p:sp>
          <p:nvSpPr>
            <p:cNvPr id="16" name="Flowchart: Off-page Connector 15"/>
            <p:cNvSpPr/>
            <p:nvPr/>
          </p:nvSpPr>
          <p:spPr>
            <a:xfrm>
              <a:off x="2196582" y="4731751"/>
              <a:ext cx="4820039" cy="14358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1546"/>
                <a:gd name="connsiteX1" fmla="*/ 10000 w 10000"/>
                <a:gd name="connsiteY1" fmla="*/ 0 h 11546"/>
                <a:gd name="connsiteX2" fmla="*/ 10000 w 10000"/>
                <a:gd name="connsiteY2" fmla="*/ 8000 h 11546"/>
                <a:gd name="connsiteX3" fmla="*/ 5000 w 10000"/>
                <a:gd name="connsiteY3" fmla="*/ 11546 h 11546"/>
                <a:gd name="connsiteX4" fmla="*/ 0 w 10000"/>
                <a:gd name="connsiteY4" fmla="*/ 8000 h 11546"/>
                <a:gd name="connsiteX5" fmla="*/ 0 w 10000"/>
                <a:gd name="connsiteY5" fmla="*/ 0 h 11546"/>
                <a:gd name="connsiteX0" fmla="*/ 0 w 10000"/>
                <a:gd name="connsiteY0" fmla="*/ 0 h 11325"/>
                <a:gd name="connsiteX1" fmla="*/ 10000 w 10000"/>
                <a:gd name="connsiteY1" fmla="*/ 0 h 11325"/>
                <a:gd name="connsiteX2" fmla="*/ 10000 w 10000"/>
                <a:gd name="connsiteY2" fmla="*/ 8000 h 11325"/>
                <a:gd name="connsiteX3" fmla="*/ 5019 w 10000"/>
                <a:gd name="connsiteY3" fmla="*/ 11325 h 11325"/>
                <a:gd name="connsiteX4" fmla="*/ 0 w 10000"/>
                <a:gd name="connsiteY4" fmla="*/ 8000 h 11325"/>
                <a:gd name="connsiteX5" fmla="*/ 0 w 10000"/>
                <a:gd name="connsiteY5" fmla="*/ 0 h 1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1325">
                  <a:moveTo>
                    <a:pt x="0" y="0"/>
                  </a:moveTo>
                  <a:lnTo>
                    <a:pt x="10000" y="0"/>
                  </a:lnTo>
                  <a:lnTo>
                    <a:pt x="10000" y="8000"/>
                  </a:lnTo>
                  <a:lnTo>
                    <a:pt x="5019" y="11325"/>
                  </a:lnTo>
                  <a:lnTo>
                    <a:pt x="0" y="8000"/>
                  </a:lnTo>
                  <a:lnTo>
                    <a:pt x="0" y="0"/>
                  </a:lnTo>
                  <a:close/>
                </a:path>
              </a:pathLst>
            </a:custGeom>
            <a:solidFill>
              <a:srgbClr val="0993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90% </a:t>
              </a:r>
            </a:p>
            <a:p>
              <a:pPr algn="ctr"/>
              <a:r>
                <a:rPr lang="en-US" sz="2000" dirty="0"/>
                <a:t>of those people see improved </a:t>
              </a:r>
            </a:p>
            <a:p>
              <a:pPr algn="ctr"/>
              <a:r>
                <a:rPr lang="en-US" sz="2000" dirty="0"/>
                <a:t>health</a:t>
              </a:r>
            </a:p>
          </p:txBody>
        </p:sp>
      </p:grpSp>
      <p:sp>
        <p:nvSpPr>
          <p:cNvPr id="9" name="TextBox 8">
            <a:extLst>
              <a:ext uri="{FF2B5EF4-FFF2-40B4-BE49-F238E27FC236}">
                <a16:creationId xmlns:a16="http://schemas.microsoft.com/office/drawing/2014/main" id="{153535C8-8A60-4C2E-B77F-46E5CD124EDF}"/>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a:t>
            </a:r>
          </a:p>
        </p:txBody>
      </p:sp>
    </p:spTree>
    <p:extLst>
      <p:ext uri="{BB962C8B-B14F-4D97-AF65-F5344CB8AC3E}">
        <p14:creationId xmlns:p14="http://schemas.microsoft.com/office/powerpoint/2010/main" val="138575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Conclusion</a:t>
            </a:r>
          </a:p>
        </p:txBody>
      </p:sp>
      <p:sp>
        <p:nvSpPr>
          <p:cNvPr id="2" name="TextBox 1">
            <a:extLst>
              <a:ext uri="{FF2B5EF4-FFF2-40B4-BE49-F238E27FC236}">
                <a16:creationId xmlns:a16="http://schemas.microsoft.com/office/drawing/2014/main" id="{949BEB09-7A91-4F68-B1A7-3C0381CACBE6}"/>
              </a:ext>
            </a:extLst>
          </p:cNvPr>
          <p:cNvSpPr txBox="1"/>
          <p:nvPr/>
        </p:nvSpPr>
        <p:spPr>
          <a:xfrm>
            <a:off x="364641" y="1629550"/>
            <a:ext cx="8626959" cy="677108"/>
          </a:xfrm>
          <a:prstGeom prst="rect">
            <a:avLst/>
          </a:prstGeom>
          <a:noFill/>
        </p:spPr>
        <p:txBody>
          <a:bodyPr wrap="square" rtlCol="0">
            <a:spAutoFit/>
          </a:bodyPr>
          <a:lstStyle/>
          <a:p>
            <a:r>
              <a:rPr lang="en-US" b="1" i="1" dirty="0">
                <a:solidFill>
                  <a:srgbClr val="0E3E5E"/>
                </a:solidFill>
              </a:rPr>
              <a:t>“Because we invested in </a:t>
            </a:r>
            <a:r>
              <a:rPr lang="en-US" sz="2000" b="1" i="1" dirty="0">
                <a:solidFill>
                  <a:srgbClr val="00297A"/>
                </a:solidFill>
              </a:rPr>
              <a:t>anti-retroviral treatment</a:t>
            </a:r>
            <a:r>
              <a:rPr lang="en-US" b="1" i="1" dirty="0">
                <a:solidFill>
                  <a:srgbClr val="0E3E5E"/>
                </a:solidFill>
              </a:rPr>
              <a:t>, people who would have died… are living full and vibrant lives.”</a:t>
            </a:r>
          </a:p>
        </p:txBody>
      </p:sp>
      <p:sp>
        <p:nvSpPr>
          <p:cNvPr id="4" name="TextBox 3">
            <a:extLst>
              <a:ext uri="{FF2B5EF4-FFF2-40B4-BE49-F238E27FC236}">
                <a16:creationId xmlns:a16="http://schemas.microsoft.com/office/drawing/2014/main" id="{2FDE50B5-3D14-46DA-891B-E22C77404A08}"/>
              </a:ext>
            </a:extLst>
          </p:cNvPr>
          <p:cNvSpPr txBox="1"/>
          <p:nvPr/>
        </p:nvSpPr>
        <p:spPr>
          <a:xfrm>
            <a:off x="364641" y="2600525"/>
            <a:ext cx="8626959" cy="707886"/>
          </a:xfrm>
          <a:prstGeom prst="rect">
            <a:avLst/>
          </a:prstGeom>
          <a:noFill/>
        </p:spPr>
        <p:txBody>
          <a:bodyPr wrap="square" rtlCol="0">
            <a:spAutoFit/>
          </a:bodyPr>
          <a:lstStyle/>
          <a:p>
            <a:r>
              <a:rPr lang="en-US" b="1" i="1" dirty="0">
                <a:solidFill>
                  <a:srgbClr val="0E3E5E"/>
                </a:solidFill>
              </a:rPr>
              <a:t>“Because we developed new tools, more and more </a:t>
            </a:r>
            <a:r>
              <a:rPr lang="en-US" sz="2000" b="1" i="1" dirty="0">
                <a:solidFill>
                  <a:srgbClr val="00297A"/>
                </a:solidFill>
              </a:rPr>
              <a:t>mothers are giving birth to children free from this disease</a:t>
            </a:r>
            <a:r>
              <a:rPr lang="en-US" b="1" i="1" dirty="0">
                <a:solidFill>
                  <a:srgbClr val="0E3E5E"/>
                </a:solidFill>
              </a:rPr>
              <a:t>.”</a:t>
            </a:r>
            <a:r>
              <a:rPr lang="en-US" dirty="0"/>
              <a:t> </a:t>
            </a:r>
          </a:p>
        </p:txBody>
      </p:sp>
      <p:sp>
        <p:nvSpPr>
          <p:cNvPr id="6" name="TextBox 5">
            <a:extLst>
              <a:ext uri="{FF2B5EF4-FFF2-40B4-BE49-F238E27FC236}">
                <a16:creationId xmlns:a16="http://schemas.microsoft.com/office/drawing/2014/main" id="{A781EB2C-38DA-42AF-8E41-15BE9E740BF6}"/>
              </a:ext>
            </a:extLst>
          </p:cNvPr>
          <p:cNvSpPr txBox="1"/>
          <p:nvPr/>
        </p:nvSpPr>
        <p:spPr>
          <a:xfrm>
            <a:off x="364641" y="3571500"/>
            <a:ext cx="8626959" cy="707886"/>
          </a:xfrm>
          <a:prstGeom prst="rect">
            <a:avLst/>
          </a:prstGeom>
          <a:noFill/>
        </p:spPr>
        <p:txBody>
          <a:bodyPr wrap="square" rtlCol="0">
            <a:spAutoFit/>
          </a:bodyPr>
          <a:lstStyle/>
          <a:p>
            <a:pPr fontAlgn="base"/>
            <a:r>
              <a:rPr lang="en-US" b="1" i="1" dirty="0">
                <a:solidFill>
                  <a:srgbClr val="0E3E5E"/>
                </a:solidFill>
              </a:rPr>
              <a:t>“And because of a persistent focus on awareness, the </a:t>
            </a:r>
            <a:r>
              <a:rPr lang="en-US" sz="2000" b="1" i="1" dirty="0">
                <a:solidFill>
                  <a:srgbClr val="00297A"/>
                </a:solidFill>
              </a:rPr>
              <a:t>global</a:t>
            </a:r>
            <a:r>
              <a:rPr lang="en-US" sz="2000" b="1" i="1" dirty="0">
                <a:solidFill>
                  <a:srgbClr val="0E3E5E"/>
                </a:solidFill>
              </a:rPr>
              <a:t> </a:t>
            </a:r>
            <a:r>
              <a:rPr lang="en-US" sz="2000" b="1" i="1" dirty="0">
                <a:solidFill>
                  <a:srgbClr val="00297A"/>
                </a:solidFill>
              </a:rPr>
              <a:t>rate of new infections and deaths is declining</a:t>
            </a:r>
            <a:r>
              <a:rPr lang="en-US" b="1" i="1" dirty="0">
                <a:solidFill>
                  <a:srgbClr val="0E3E5E"/>
                </a:solidFill>
              </a:rPr>
              <a:t>.”</a:t>
            </a:r>
          </a:p>
        </p:txBody>
      </p:sp>
      <p:sp>
        <p:nvSpPr>
          <p:cNvPr id="7" name="TextBox 6">
            <a:extLst>
              <a:ext uri="{FF2B5EF4-FFF2-40B4-BE49-F238E27FC236}">
                <a16:creationId xmlns:a16="http://schemas.microsoft.com/office/drawing/2014/main" id="{774283F4-4CC5-4EF4-AA00-DAAA027C0E4D}"/>
              </a:ext>
            </a:extLst>
          </p:cNvPr>
          <p:cNvSpPr txBox="1"/>
          <p:nvPr/>
        </p:nvSpPr>
        <p:spPr>
          <a:xfrm>
            <a:off x="364641" y="4542475"/>
            <a:ext cx="8626959" cy="830997"/>
          </a:xfrm>
          <a:prstGeom prst="rect">
            <a:avLst/>
          </a:prstGeom>
          <a:noFill/>
        </p:spPr>
        <p:txBody>
          <a:bodyPr wrap="square" rtlCol="0">
            <a:spAutoFit/>
          </a:bodyPr>
          <a:lstStyle/>
          <a:p>
            <a:pPr algn="ctr" fontAlgn="base"/>
            <a:r>
              <a:rPr lang="en-US" sz="2400" b="1" i="1" dirty="0">
                <a:solidFill>
                  <a:srgbClr val="0E3E5E"/>
                </a:solidFill>
              </a:rPr>
              <a:t>“So make no mistake, we are going to win this fight. But the fight is not over – not by a long shot.”</a:t>
            </a:r>
          </a:p>
        </p:txBody>
      </p:sp>
      <p:sp>
        <p:nvSpPr>
          <p:cNvPr id="8" name="TextBox 7">
            <a:extLst>
              <a:ext uri="{FF2B5EF4-FFF2-40B4-BE49-F238E27FC236}">
                <a16:creationId xmlns:a16="http://schemas.microsoft.com/office/drawing/2014/main" id="{87CC005B-FAD0-43D1-8EA9-811C2616910D}"/>
              </a:ext>
            </a:extLst>
          </p:cNvPr>
          <p:cNvSpPr txBox="1"/>
          <p:nvPr/>
        </p:nvSpPr>
        <p:spPr>
          <a:xfrm>
            <a:off x="364639" y="765588"/>
            <a:ext cx="8626959" cy="646331"/>
          </a:xfrm>
          <a:prstGeom prst="rect">
            <a:avLst/>
          </a:prstGeom>
          <a:noFill/>
        </p:spPr>
        <p:txBody>
          <a:bodyPr wrap="square" rtlCol="0">
            <a:spAutoFit/>
          </a:bodyPr>
          <a:lstStyle/>
          <a:p>
            <a:r>
              <a:rPr lang="en-US" b="1" dirty="0">
                <a:solidFill>
                  <a:srgbClr val="0E3E5E"/>
                </a:solidFill>
              </a:rPr>
              <a:t>President Barack Obama</a:t>
            </a:r>
          </a:p>
          <a:p>
            <a:r>
              <a:rPr lang="en-US" b="1" dirty="0">
                <a:solidFill>
                  <a:srgbClr val="0E3E5E"/>
                </a:solidFill>
              </a:rPr>
              <a:t>December 1, 2011, The George Washington University</a:t>
            </a:r>
          </a:p>
        </p:txBody>
      </p:sp>
      <p:sp>
        <p:nvSpPr>
          <p:cNvPr id="10" name="TextBox 9">
            <a:extLst>
              <a:ext uri="{FF2B5EF4-FFF2-40B4-BE49-F238E27FC236}">
                <a16:creationId xmlns:a16="http://schemas.microsoft.com/office/drawing/2014/main" id="{8B89A56C-534D-449E-B421-2693D9298929}"/>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30</a:t>
            </a:r>
          </a:p>
        </p:txBody>
      </p:sp>
    </p:spTree>
    <p:extLst>
      <p:ext uri="{BB962C8B-B14F-4D97-AF65-F5344CB8AC3E}">
        <p14:creationId xmlns:p14="http://schemas.microsoft.com/office/powerpoint/2010/main" val="99501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2151447" y="2996370"/>
            <a:ext cx="4841106" cy="865260"/>
          </a:xfrm>
        </p:spPr>
        <p:txBody>
          <a:bodyPr/>
          <a:lstStyle/>
          <a:p>
            <a:pPr algn="ctr"/>
            <a:r>
              <a:rPr lang="en-US" sz="4800" dirty="0"/>
              <a:t>Appendix</a:t>
            </a:r>
            <a:endParaRPr lang="en-US" sz="6600" dirty="0"/>
          </a:p>
        </p:txBody>
      </p:sp>
      <p:sp>
        <p:nvSpPr>
          <p:cNvPr id="5" name="TextBox 4">
            <a:extLst>
              <a:ext uri="{FF2B5EF4-FFF2-40B4-BE49-F238E27FC236}">
                <a16:creationId xmlns:a16="http://schemas.microsoft.com/office/drawing/2014/main" id="{6514AE6E-1100-403E-BB1A-FFD50AE67449}"/>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31</a:t>
            </a:r>
          </a:p>
        </p:txBody>
      </p:sp>
    </p:spTree>
    <p:extLst>
      <p:ext uri="{BB962C8B-B14F-4D97-AF65-F5344CB8AC3E}">
        <p14:creationId xmlns:p14="http://schemas.microsoft.com/office/powerpoint/2010/main" val="1725654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6372061" cy="551530"/>
          </a:xfrm>
        </p:spPr>
        <p:txBody>
          <a:bodyPr/>
          <a:lstStyle/>
          <a:p>
            <a:r>
              <a:rPr lang="en-US" sz="3200" dirty="0"/>
              <a:t>Appendix (Data Preparation)</a:t>
            </a:r>
          </a:p>
        </p:txBody>
      </p:sp>
      <p:pic>
        <p:nvPicPr>
          <p:cNvPr id="2" name="Picture 1">
            <a:extLst>
              <a:ext uri="{FF2B5EF4-FFF2-40B4-BE49-F238E27FC236}">
                <a16:creationId xmlns:a16="http://schemas.microsoft.com/office/drawing/2014/main" id="{212048B5-B6FF-432A-B8E5-D0290A669C3C}"/>
              </a:ext>
            </a:extLst>
          </p:cNvPr>
          <p:cNvPicPr>
            <a:picLocks noChangeAspect="1"/>
          </p:cNvPicPr>
          <p:nvPr/>
        </p:nvPicPr>
        <p:blipFill rotWithShape="1">
          <a:blip r:embed="rId2"/>
          <a:srcRect t="29774" r="34286" b="17981"/>
          <a:stretch/>
        </p:blipFill>
        <p:spPr>
          <a:xfrm>
            <a:off x="774700" y="1520889"/>
            <a:ext cx="7594600" cy="3396344"/>
          </a:xfrm>
          <a:prstGeom prst="rect">
            <a:avLst/>
          </a:prstGeom>
          <a:ln w="38100">
            <a:solidFill>
              <a:srgbClr val="10466A"/>
            </a:solidFill>
          </a:ln>
        </p:spPr>
      </p:pic>
      <p:sp>
        <p:nvSpPr>
          <p:cNvPr id="5" name="TextBox 4">
            <a:extLst>
              <a:ext uri="{FF2B5EF4-FFF2-40B4-BE49-F238E27FC236}">
                <a16:creationId xmlns:a16="http://schemas.microsoft.com/office/drawing/2014/main" id="{94F88728-C594-4940-8EE8-AB7488983F01}"/>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32</a:t>
            </a:r>
          </a:p>
        </p:txBody>
      </p:sp>
    </p:spTree>
    <p:extLst>
      <p:ext uri="{BB962C8B-B14F-4D97-AF65-F5344CB8AC3E}">
        <p14:creationId xmlns:p14="http://schemas.microsoft.com/office/powerpoint/2010/main" val="3759221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6372061" cy="551530"/>
          </a:xfrm>
        </p:spPr>
        <p:txBody>
          <a:bodyPr/>
          <a:lstStyle/>
          <a:p>
            <a:r>
              <a:rPr lang="en-US" sz="3200" dirty="0"/>
              <a:t>Appendix (Data Preparation)</a:t>
            </a:r>
          </a:p>
        </p:txBody>
      </p:sp>
      <p:pic>
        <p:nvPicPr>
          <p:cNvPr id="4" name="Picture 3">
            <a:extLst>
              <a:ext uri="{FF2B5EF4-FFF2-40B4-BE49-F238E27FC236}">
                <a16:creationId xmlns:a16="http://schemas.microsoft.com/office/drawing/2014/main" id="{6AB04EA6-5920-42E2-A480-16495896A12F}"/>
              </a:ext>
            </a:extLst>
          </p:cNvPr>
          <p:cNvPicPr>
            <a:picLocks noChangeAspect="1"/>
          </p:cNvPicPr>
          <p:nvPr/>
        </p:nvPicPr>
        <p:blipFill rotWithShape="1">
          <a:blip r:embed="rId2"/>
          <a:srcRect t="30862" r="30816" b="18526"/>
          <a:stretch/>
        </p:blipFill>
        <p:spPr>
          <a:xfrm>
            <a:off x="467935" y="1660848"/>
            <a:ext cx="8208130" cy="3377682"/>
          </a:xfrm>
          <a:prstGeom prst="rect">
            <a:avLst/>
          </a:prstGeom>
          <a:ln w="38100">
            <a:solidFill>
              <a:srgbClr val="10466A"/>
            </a:solidFill>
          </a:ln>
        </p:spPr>
      </p:pic>
      <p:sp>
        <p:nvSpPr>
          <p:cNvPr id="6" name="TextBox 5">
            <a:extLst>
              <a:ext uri="{FF2B5EF4-FFF2-40B4-BE49-F238E27FC236}">
                <a16:creationId xmlns:a16="http://schemas.microsoft.com/office/drawing/2014/main" id="{FC8502FF-518A-40EC-BAB7-61B7E9F77966}"/>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33</a:t>
            </a:r>
          </a:p>
        </p:txBody>
      </p:sp>
    </p:spTree>
    <p:extLst>
      <p:ext uri="{BB962C8B-B14F-4D97-AF65-F5344CB8AC3E}">
        <p14:creationId xmlns:p14="http://schemas.microsoft.com/office/powerpoint/2010/main" val="1064093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6372061" cy="551530"/>
          </a:xfrm>
        </p:spPr>
        <p:txBody>
          <a:bodyPr/>
          <a:lstStyle/>
          <a:p>
            <a:r>
              <a:rPr lang="en-US" sz="3200" dirty="0"/>
              <a:t>Appendix (Data Preparation)</a:t>
            </a:r>
          </a:p>
        </p:txBody>
      </p:sp>
      <p:pic>
        <p:nvPicPr>
          <p:cNvPr id="2" name="Picture 1">
            <a:extLst>
              <a:ext uri="{FF2B5EF4-FFF2-40B4-BE49-F238E27FC236}">
                <a16:creationId xmlns:a16="http://schemas.microsoft.com/office/drawing/2014/main" id="{CC9E4775-510A-4347-A8FC-40EFC36942CF}"/>
              </a:ext>
            </a:extLst>
          </p:cNvPr>
          <p:cNvPicPr>
            <a:picLocks noChangeAspect="1"/>
          </p:cNvPicPr>
          <p:nvPr/>
        </p:nvPicPr>
        <p:blipFill rotWithShape="1">
          <a:blip r:embed="rId2"/>
          <a:srcRect t="30498" r="45510" b="17439"/>
          <a:stretch/>
        </p:blipFill>
        <p:spPr>
          <a:xfrm>
            <a:off x="787348" y="1716832"/>
            <a:ext cx="7569304" cy="4068147"/>
          </a:xfrm>
          <a:prstGeom prst="rect">
            <a:avLst/>
          </a:prstGeom>
          <a:ln w="38100">
            <a:solidFill>
              <a:srgbClr val="10466A"/>
            </a:solidFill>
          </a:ln>
        </p:spPr>
      </p:pic>
      <p:sp>
        <p:nvSpPr>
          <p:cNvPr id="5" name="TextBox 4">
            <a:extLst>
              <a:ext uri="{FF2B5EF4-FFF2-40B4-BE49-F238E27FC236}">
                <a16:creationId xmlns:a16="http://schemas.microsoft.com/office/drawing/2014/main" id="{BD2DF8AC-9A88-4D1A-9416-96C240C80C97}"/>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34</a:t>
            </a:r>
          </a:p>
        </p:txBody>
      </p:sp>
    </p:spTree>
    <p:extLst>
      <p:ext uri="{BB962C8B-B14F-4D97-AF65-F5344CB8AC3E}">
        <p14:creationId xmlns:p14="http://schemas.microsoft.com/office/powerpoint/2010/main" val="776142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5364355" cy="551530"/>
          </a:xfrm>
        </p:spPr>
        <p:txBody>
          <a:bodyPr/>
          <a:lstStyle/>
          <a:p>
            <a:r>
              <a:rPr lang="en-US" sz="3200" dirty="0"/>
              <a:t>Appendix (What is DEA?)</a:t>
            </a:r>
          </a:p>
        </p:txBody>
      </p:sp>
      <p:pic>
        <p:nvPicPr>
          <p:cNvPr id="5" name="Picture 4">
            <a:extLst>
              <a:ext uri="{FF2B5EF4-FFF2-40B4-BE49-F238E27FC236}">
                <a16:creationId xmlns:a16="http://schemas.microsoft.com/office/drawing/2014/main" id="{105D9ECB-21AB-41CA-BDEC-955669DC7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835" y="1330487"/>
            <a:ext cx="5540330" cy="4043946"/>
          </a:xfrm>
          <a:prstGeom prst="rect">
            <a:avLst/>
          </a:prstGeom>
          <a:ln w="38100">
            <a:solidFill>
              <a:srgbClr val="10466A"/>
            </a:solidFill>
          </a:ln>
        </p:spPr>
      </p:pic>
      <p:sp>
        <p:nvSpPr>
          <p:cNvPr id="6" name="TextBox 5">
            <a:extLst>
              <a:ext uri="{FF2B5EF4-FFF2-40B4-BE49-F238E27FC236}">
                <a16:creationId xmlns:a16="http://schemas.microsoft.com/office/drawing/2014/main" id="{DD4483D8-07D8-4727-916D-F68A70F4F0AF}"/>
              </a:ext>
            </a:extLst>
          </p:cNvPr>
          <p:cNvSpPr txBox="1"/>
          <p:nvPr/>
        </p:nvSpPr>
        <p:spPr>
          <a:xfrm>
            <a:off x="1950098" y="6407211"/>
            <a:ext cx="6904653" cy="276999"/>
          </a:xfrm>
          <a:prstGeom prst="rect">
            <a:avLst/>
          </a:prstGeom>
          <a:noFill/>
        </p:spPr>
        <p:txBody>
          <a:bodyPr wrap="square" rtlCol="0">
            <a:spAutoFit/>
          </a:bodyPr>
          <a:lstStyle/>
          <a:p>
            <a:r>
              <a:rPr lang="en-US" sz="1200" dirty="0"/>
              <a:t>Source: http://blog.datumbox.com/data-envelopment-analysis-tutorial/</a:t>
            </a:r>
          </a:p>
        </p:txBody>
      </p:sp>
      <p:sp>
        <p:nvSpPr>
          <p:cNvPr id="8" name="TextBox 7">
            <a:extLst>
              <a:ext uri="{FF2B5EF4-FFF2-40B4-BE49-F238E27FC236}">
                <a16:creationId xmlns:a16="http://schemas.microsoft.com/office/drawing/2014/main" id="{9658BB7A-4D81-4222-9BD4-45735C5C3B7A}"/>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35</a:t>
            </a:r>
          </a:p>
        </p:txBody>
      </p:sp>
    </p:spTree>
    <p:extLst>
      <p:ext uri="{BB962C8B-B14F-4D97-AF65-F5344CB8AC3E}">
        <p14:creationId xmlns:p14="http://schemas.microsoft.com/office/powerpoint/2010/main" val="2268444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Appendix (DEA)</a:t>
            </a:r>
          </a:p>
        </p:txBody>
      </p:sp>
      <p:pic>
        <p:nvPicPr>
          <p:cNvPr id="4" name="Picture 3">
            <a:extLst>
              <a:ext uri="{FF2B5EF4-FFF2-40B4-BE49-F238E27FC236}">
                <a16:creationId xmlns:a16="http://schemas.microsoft.com/office/drawing/2014/main" id="{0E428DD8-CD86-44D0-AE50-ECF4C9E40820}"/>
              </a:ext>
            </a:extLst>
          </p:cNvPr>
          <p:cNvPicPr>
            <a:picLocks noChangeAspect="1"/>
          </p:cNvPicPr>
          <p:nvPr/>
        </p:nvPicPr>
        <p:blipFill rotWithShape="1">
          <a:blip r:embed="rId2"/>
          <a:srcRect t="26871" r="36837" b="9819"/>
          <a:stretch/>
        </p:blipFill>
        <p:spPr>
          <a:xfrm>
            <a:off x="1097656" y="1399591"/>
            <a:ext cx="7231971" cy="4077477"/>
          </a:xfrm>
          <a:prstGeom prst="rect">
            <a:avLst/>
          </a:prstGeom>
          <a:ln w="38100">
            <a:solidFill>
              <a:srgbClr val="10466A"/>
            </a:solidFill>
          </a:ln>
        </p:spPr>
      </p:pic>
      <p:sp>
        <p:nvSpPr>
          <p:cNvPr id="6" name="TextBox 5">
            <a:extLst>
              <a:ext uri="{FF2B5EF4-FFF2-40B4-BE49-F238E27FC236}">
                <a16:creationId xmlns:a16="http://schemas.microsoft.com/office/drawing/2014/main" id="{16FAEF00-FF19-44A1-BEED-5847FCAB97BB}"/>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36</a:t>
            </a:r>
          </a:p>
        </p:txBody>
      </p:sp>
    </p:spTree>
    <p:extLst>
      <p:ext uri="{BB962C8B-B14F-4D97-AF65-F5344CB8AC3E}">
        <p14:creationId xmlns:p14="http://schemas.microsoft.com/office/powerpoint/2010/main" val="1578691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Appendix (DEA)</a:t>
            </a:r>
          </a:p>
        </p:txBody>
      </p:sp>
      <p:pic>
        <p:nvPicPr>
          <p:cNvPr id="4" name="Picture 3">
            <a:extLst>
              <a:ext uri="{FF2B5EF4-FFF2-40B4-BE49-F238E27FC236}">
                <a16:creationId xmlns:a16="http://schemas.microsoft.com/office/drawing/2014/main" id="{E90C751D-2844-4069-ADEC-BB5A5B15DBC1}"/>
              </a:ext>
            </a:extLst>
          </p:cNvPr>
          <p:cNvPicPr>
            <a:picLocks noChangeAspect="1"/>
          </p:cNvPicPr>
          <p:nvPr/>
        </p:nvPicPr>
        <p:blipFill rotWithShape="1">
          <a:blip r:embed="rId2"/>
          <a:srcRect l="34592" t="26326" r="51122" b="10181"/>
          <a:stretch/>
        </p:blipFill>
        <p:spPr>
          <a:xfrm>
            <a:off x="3685592" y="1315615"/>
            <a:ext cx="1782146" cy="4455368"/>
          </a:xfrm>
          <a:prstGeom prst="rect">
            <a:avLst/>
          </a:prstGeom>
          <a:ln w="38100">
            <a:solidFill>
              <a:srgbClr val="10466A"/>
            </a:solidFill>
          </a:ln>
        </p:spPr>
      </p:pic>
      <p:sp>
        <p:nvSpPr>
          <p:cNvPr id="7" name="TextBox 6">
            <a:extLst>
              <a:ext uri="{FF2B5EF4-FFF2-40B4-BE49-F238E27FC236}">
                <a16:creationId xmlns:a16="http://schemas.microsoft.com/office/drawing/2014/main" id="{54C65DAC-12D8-47DC-891E-F63901F94E6F}"/>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37</a:t>
            </a:r>
          </a:p>
        </p:txBody>
      </p:sp>
    </p:spTree>
    <p:extLst>
      <p:ext uri="{BB962C8B-B14F-4D97-AF65-F5344CB8AC3E}">
        <p14:creationId xmlns:p14="http://schemas.microsoft.com/office/powerpoint/2010/main" val="2574331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Appendix (AHP)</a:t>
            </a:r>
          </a:p>
        </p:txBody>
      </p:sp>
      <p:pic>
        <p:nvPicPr>
          <p:cNvPr id="4" name="Picture 3">
            <a:extLst>
              <a:ext uri="{FF2B5EF4-FFF2-40B4-BE49-F238E27FC236}">
                <a16:creationId xmlns:a16="http://schemas.microsoft.com/office/drawing/2014/main" id="{BE2C3BF0-86DE-4F04-8CCB-8D8FF4578CD1}"/>
              </a:ext>
            </a:extLst>
          </p:cNvPr>
          <p:cNvPicPr>
            <a:picLocks noChangeAspect="1"/>
          </p:cNvPicPr>
          <p:nvPr/>
        </p:nvPicPr>
        <p:blipFill rotWithShape="1">
          <a:blip r:embed="rId2"/>
          <a:srcRect l="48776" t="26326" r="22653" b="10725"/>
          <a:stretch/>
        </p:blipFill>
        <p:spPr>
          <a:xfrm>
            <a:off x="2696546" y="1446245"/>
            <a:ext cx="3526971" cy="4370926"/>
          </a:xfrm>
          <a:prstGeom prst="rect">
            <a:avLst/>
          </a:prstGeom>
          <a:ln w="38100">
            <a:solidFill>
              <a:srgbClr val="10466A"/>
            </a:solidFill>
          </a:ln>
        </p:spPr>
      </p:pic>
      <p:sp>
        <p:nvSpPr>
          <p:cNvPr id="5" name="TextBox 4">
            <a:extLst>
              <a:ext uri="{FF2B5EF4-FFF2-40B4-BE49-F238E27FC236}">
                <a16:creationId xmlns:a16="http://schemas.microsoft.com/office/drawing/2014/main" id="{9B05E445-B46D-43B2-B4F4-604CCE0A9F1F}"/>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38</a:t>
            </a:r>
          </a:p>
        </p:txBody>
      </p:sp>
    </p:spTree>
    <p:extLst>
      <p:ext uri="{BB962C8B-B14F-4D97-AF65-F5344CB8AC3E}">
        <p14:creationId xmlns:p14="http://schemas.microsoft.com/office/powerpoint/2010/main" val="2579307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7167375" cy="551530"/>
          </a:xfrm>
        </p:spPr>
        <p:txBody>
          <a:bodyPr/>
          <a:lstStyle/>
          <a:p>
            <a:r>
              <a:rPr lang="en-US" sz="3200" dirty="0"/>
              <a:t>Appendix (AHP Linear Regression)</a:t>
            </a:r>
          </a:p>
        </p:txBody>
      </p:sp>
      <p:pic>
        <p:nvPicPr>
          <p:cNvPr id="4" name="Picture 3">
            <a:extLst>
              <a:ext uri="{FF2B5EF4-FFF2-40B4-BE49-F238E27FC236}">
                <a16:creationId xmlns:a16="http://schemas.microsoft.com/office/drawing/2014/main" id="{290D423D-9820-4C84-9AA1-E8058A4D2A29}"/>
              </a:ext>
            </a:extLst>
          </p:cNvPr>
          <p:cNvPicPr/>
          <p:nvPr/>
        </p:nvPicPr>
        <p:blipFill rotWithShape="1">
          <a:blip r:embed="rId2"/>
          <a:srcRect l="39744" t="10636" r="21475" b="43496"/>
          <a:stretch/>
        </p:blipFill>
        <p:spPr bwMode="auto">
          <a:xfrm>
            <a:off x="416553" y="1343505"/>
            <a:ext cx="5211256" cy="3407604"/>
          </a:xfrm>
          <a:prstGeom prst="rect">
            <a:avLst/>
          </a:prstGeom>
          <a:solidFill>
            <a:srgbClr val="FFFFFF">
              <a:shade val="85000"/>
            </a:srgbClr>
          </a:solidFill>
          <a:ln w="38100" cap="sq">
            <a:solidFill>
              <a:srgbClr val="00297A"/>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50123D2B-01A5-4EFE-B98C-47408CE471FD}"/>
              </a:ext>
            </a:extLst>
          </p:cNvPr>
          <p:cNvSpPr txBox="1"/>
          <p:nvPr/>
        </p:nvSpPr>
        <p:spPr>
          <a:xfrm>
            <a:off x="5747657" y="1343505"/>
            <a:ext cx="3069772" cy="1706173"/>
          </a:xfrm>
          <a:prstGeom prst="rect">
            <a:avLst/>
          </a:prstGeom>
          <a:noFill/>
          <a:ln w="19050">
            <a:solidFill>
              <a:srgbClr val="10466A"/>
            </a:solidFill>
          </a:ln>
        </p:spPr>
        <p:txBody>
          <a:bodyPr wrap="square" rtlCol="0">
            <a:spAutoFit/>
          </a:bodyPr>
          <a:lstStyle/>
          <a:p>
            <a:pPr>
              <a:lnSpc>
                <a:spcPct val="107000"/>
              </a:lnSpc>
            </a:pPr>
            <a:r>
              <a:rPr lang="en-US" sz="1200" dirty="0">
                <a:solidFill>
                  <a:srgbClr val="008000"/>
                </a:solidFill>
                <a:latin typeface="Courier New" panose="02070309020205020404" pitchFamily="49" charset="0"/>
                <a:ea typeface="Calibri" panose="020F0502020204030204" pitchFamily="34" charset="0"/>
                <a:cs typeface="Times New Roman" panose="02020603050405020304" pitchFamily="18" charset="0"/>
              </a:rPr>
              <a:t>/* stepwise regression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000080"/>
                </a:solidFill>
                <a:latin typeface="Courier New" panose="02070309020205020404" pitchFamily="49" charset="0"/>
                <a:ea typeface="Calibri" panose="020F0502020204030204" pitchFamily="34" charset="0"/>
                <a:cs typeface="Times New Roman" panose="02020603050405020304" pitchFamily="18" charset="0"/>
              </a:rPr>
              <a:t>proc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000080"/>
                </a:solidFill>
                <a:latin typeface="Courier New" panose="02070309020205020404" pitchFamily="49" charset="0"/>
                <a:ea typeface="Calibri" panose="020F0502020204030204" pitchFamily="34" charset="0"/>
                <a:cs typeface="Times New Roman" panose="02020603050405020304" pitchFamily="18" charset="0"/>
              </a:rPr>
              <a:t>reg</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data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=AHP_v1;</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model</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AHP_CompositeScore</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Incr_GDPPerCapita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Pct_Sanitation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selection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=stepwise </a:t>
            </a:r>
            <a:r>
              <a:rPr lang="en-US" sz="1200" dirty="0" err="1">
                <a:solidFill>
                  <a:srgbClr val="0000FF"/>
                </a:solidFill>
                <a:latin typeface="Courier New" panose="02070309020205020404" pitchFamily="49" charset="0"/>
                <a:ea typeface="Calibri" panose="020F0502020204030204" pitchFamily="34" charset="0"/>
                <a:cs typeface="Times New Roman" panose="02020603050405020304" pitchFamily="18" charset="0"/>
              </a:rPr>
              <a:t>slentry</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a:solidFill>
                  <a:srgbClr val="008080"/>
                </a:solidFill>
                <a:latin typeface="Courier New" panose="02070309020205020404" pitchFamily="49" charset="0"/>
                <a:ea typeface="Calibri" panose="020F0502020204030204" pitchFamily="34" charset="0"/>
                <a:cs typeface="Times New Roman" panose="02020603050405020304" pitchFamily="18" charset="0"/>
              </a:rPr>
              <a:t>0.1</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urier New" panose="02070309020205020404" pitchFamily="49" charset="0"/>
                <a:ea typeface="Calibri" panose="020F0502020204030204" pitchFamily="34" charset="0"/>
                <a:cs typeface="Times New Roman" panose="02020603050405020304" pitchFamily="18" charset="0"/>
              </a:rPr>
              <a:t>slstay</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a:solidFill>
                  <a:srgbClr val="008080"/>
                </a:solidFill>
                <a:latin typeface="Courier New" panose="02070309020205020404" pitchFamily="49" charset="0"/>
                <a:ea typeface="Calibri" panose="020F0502020204030204" pitchFamily="34" charset="0"/>
                <a:cs typeface="Times New Roman" panose="02020603050405020304" pitchFamily="18" charset="0"/>
              </a:rPr>
              <a:t>0.25</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000080"/>
                </a:solidFill>
                <a:latin typeface="Courier New" panose="02070309020205020404" pitchFamily="49" charset="0"/>
                <a:ea typeface="Calibri" panose="020F0502020204030204" pitchFamily="34" charset="0"/>
                <a:cs typeface="Times New Roman" panose="02020603050405020304" pitchFamily="18" charset="0"/>
              </a:rPr>
              <a:t>run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E45DDFE-4F42-442C-867F-4DD8E53B9EA0}"/>
              </a:ext>
            </a:extLst>
          </p:cNvPr>
          <p:cNvPicPr/>
          <p:nvPr/>
        </p:nvPicPr>
        <p:blipFill rotWithShape="1">
          <a:blip r:embed="rId3"/>
          <a:srcRect l="19444" t="23081" r="69656" b="69256"/>
          <a:stretch/>
        </p:blipFill>
        <p:spPr bwMode="auto">
          <a:xfrm>
            <a:off x="6014298" y="4176077"/>
            <a:ext cx="1661893" cy="760036"/>
          </a:xfrm>
          <a:prstGeom prst="rect">
            <a:avLst/>
          </a:prstGeom>
          <a:solidFill>
            <a:srgbClr val="FFFFFF">
              <a:shade val="85000"/>
            </a:srgbClr>
          </a:solidFill>
          <a:ln w="38100" cap="sq">
            <a:solidFill>
              <a:srgbClr val="00297A"/>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64588E3-DA46-43F9-B3EA-747179CA4A19}"/>
              </a:ext>
            </a:extLst>
          </p:cNvPr>
          <p:cNvPicPr/>
          <p:nvPr/>
        </p:nvPicPr>
        <p:blipFill rotWithShape="1">
          <a:blip r:embed="rId3"/>
          <a:srcRect l="90023" t="13829" r="5208" b="68982"/>
          <a:stretch/>
        </p:blipFill>
        <p:spPr bwMode="auto">
          <a:xfrm>
            <a:off x="7682848" y="3337092"/>
            <a:ext cx="901098" cy="1599021"/>
          </a:xfrm>
          <a:prstGeom prst="rect">
            <a:avLst/>
          </a:prstGeom>
          <a:solidFill>
            <a:srgbClr val="FFFFFF">
              <a:shade val="85000"/>
            </a:srgbClr>
          </a:solidFill>
          <a:ln w="38100" cap="sq">
            <a:solidFill>
              <a:srgbClr val="00297A"/>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F6C855B7-EEC5-40D7-ACC1-62F7AD427AA3}"/>
              </a:ext>
            </a:extLst>
          </p:cNvPr>
          <p:cNvSpPr txBox="1"/>
          <p:nvPr/>
        </p:nvSpPr>
        <p:spPr>
          <a:xfrm>
            <a:off x="8733453" y="6571670"/>
            <a:ext cx="410547" cy="276999"/>
          </a:xfrm>
          <a:prstGeom prst="rect">
            <a:avLst/>
          </a:prstGeom>
          <a:noFill/>
        </p:spPr>
        <p:txBody>
          <a:bodyPr wrap="square" rtlCol="0">
            <a:spAutoFit/>
          </a:bodyPr>
          <a:lstStyle/>
          <a:p>
            <a:pPr algn="r"/>
            <a:r>
              <a:rPr lang="en-US" sz="1200" dirty="0">
                <a:solidFill>
                  <a:schemeClr val="bg1"/>
                </a:solidFill>
              </a:rPr>
              <a:t>39</a:t>
            </a:r>
          </a:p>
        </p:txBody>
      </p:sp>
    </p:spTree>
    <p:extLst>
      <p:ext uri="{BB962C8B-B14F-4D97-AF65-F5344CB8AC3E}">
        <p14:creationId xmlns:p14="http://schemas.microsoft.com/office/powerpoint/2010/main" val="239554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5701" y="219135"/>
            <a:ext cx="7756263" cy="1054250"/>
          </a:xfrm>
        </p:spPr>
        <p:txBody>
          <a:bodyPr/>
          <a:lstStyle/>
          <a:p>
            <a:r>
              <a:rPr lang="en-US" sz="3200" dirty="0"/>
              <a:t>Project Goal</a:t>
            </a:r>
          </a:p>
        </p:txBody>
      </p:sp>
      <p:sp>
        <p:nvSpPr>
          <p:cNvPr id="2" name="Arc 1"/>
          <p:cNvSpPr/>
          <p:nvPr/>
        </p:nvSpPr>
        <p:spPr>
          <a:xfrm rot="19052989">
            <a:off x="-44767" y="1459801"/>
            <a:ext cx="9238294" cy="8836966"/>
          </a:xfrm>
          <a:prstGeom prst="arc">
            <a:avLst>
              <a:gd name="adj1" fmla="val 15031224"/>
              <a:gd name="adj2" fmla="val 665565"/>
            </a:avLst>
          </a:prstGeom>
          <a:solidFill>
            <a:schemeClr val="bg1">
              <a:lumMod val="85000"/>
            </a:schemeClr>
          </a:solidFill>
          <a:ln w="76200">
            <a:solidFill>
              <a:srgbClr val="0E3E5E"/>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row: Pentagon 3"/>
          <p:cNvSpPr/>
          <p:nvPr/>
        </p:nvSpPr>
        <p:spPr>
          <a:xfrm rot="16200000">
            <a:off x="2339701" y="3354354"/>
            <a:ext cx="4469362" cy="578498"/>
          </a:xfrm>
          <a:prstGeom prst="homePlate">
            <a:avLst/>
          </a:prstGeom>
          <a:solidFill>
            <a:srgbClr val="0029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Pentagon 4"/>
          <p:cNvSpPr/>
          <p:nvPr/>
        </p:nvSpPr>
        <p:spPr>
          <a:xfrm rot="16200000">
            <a:off x="5555" y="3984170"/>
            <a:ext cx="3209728" cy="578498"/>
          </a:xfrm>
          <a:prstGeom prst="homePlate">
            <a:avLst/>
          </a:prstGeom>
          <a:solidFill>
            <a:srgbClr val="0E3E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bg1"/>
                </a:solidFill>
              </a:ln>
            </a:endParaRPr>
          </a:p>
        </p:txBody>
      </p:sp>
      <p:sp>
        <p:nvSpPr>
          <p:cNvPr id="6" name="Arrow: Pentagon 5"/>
          <p:cNvSpPr/>
          <p:nvPr/>
        </p:nvSpPr>
        <p:spPr>
          <a:xfrm rot="16200000">
            <a:off x="972807" y="4362060"/>
            <a:ext cx="2453948" cy="578498"/>
          </a:xfrm>
          <a:prstGeom prst="homePlat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Pentagon 6"/>
          <p:cNvSpPr/>
          <p:nvPr/>
        </p:nvSpPr>
        <p:spPr>
          <a:xfrm rot="16200000">
            <a:off x="793924" y="3582953"/>
            <a:ext cx="4012164" cy="578498"/>
          </a:xfrm>
          <a:prstGeom prst="homePlate">
            <a:avLst/>
          </a:prstGeom>
          <a:solidFill>
            <a:srgbClr val="0E3E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bg1"/>
                </a:solidFill>
              </a:ln>
            </a:endParaRPr>
          </a:p>
        </p:txBody>
      </p:sp>
      <p:sp>
        <p:nvSpPr>
          <p:cNvPr id="8" name="Arrow: Pentagon 7"/>
          <p:cNvSpPr/>
          <p:nvPr/>
        </p:nvSpPr>
        <p:spPr>
          <a:xfrm rot="16200000">
            <a:off x="2490543" y="4693297"/>
            <a:ext cx="1791476" cy="578498"/>
          </a:xfrm>
          <a:prstGeom prst="homePlat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p:cNvSpPr/>
          <p:nvPr/>
        </p:nvSpPr>
        <p:spPr>
          <a:xfrm rot="16200000">
            <a:off x="2179524" y="3788227"/>
            <a:ext cx="3601614" cy="578498"/>
          </a:xfrm>
          <a:prstGeom prst="homePlat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p:cNvSpPr/>
          <p:nvPr/>
        </p:nvSpPr>
        <p:spPr>
          <a:xfrm rot="16200000">
            <a:off x="2339699" y="3354354"/>
            <a:ext cx="4469362" cy="578498"/>
          </a:xfrm>
          <a:prstGeom prst="homePlate">
            <a:avLst/>
          </a:prstGeom>
          <a:solidFill>
            <a:srgbClr val="0E3E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bg1"/>
                </a:solidFill>
              </a:ln>
            </a:endParaRPr>
          </a:p>
        </p:txBody>
      </p:sp>
      <p:sp>
        <p:nvSpPr>
          <p:cNvPr id="11" name="Arrow: Pentagon 10"/>
          <p:cNvSpPr/>
          <p:nvPr/>
        </p:nvSpPr>
        <p:spPr>
          <a:xfrm rot="16200000">
            <a:off x="3097033" y="3517640"/>
            <a:ext cx="4142790" cy="578498"/>
          </a:xfrm>
          <a:prstGeom prst="homePlat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Pentagon 11"/>
          <p:cNvSpPr/>
          <p:nvPr/>
        </p:nvSpPr>
        <p:spPr>
          <a:xfrm rot="16200000">
            <a:off x="4826301" y="4058815"/>
            <a:ext cx="3060438" cy="578498"/>
          </a:xfrm>
          <a:prstGeom prst="homePlat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Pentagon 12"/>
          <p:cNvSpPr/>
          <p:nvPr/>
        </p:nvSpPr>
        <p:spPr>
          <a:xfrm rot="16200000">
            <a:off x="3579112" y="3405672"/>
            <a:ext cx="4366724" cy="578498"/>
          </a:xfrm>
          <a:prstGeom prst="homePlate">
            <a:avLst/>
          </a:prstGeom>
          <a:solidFill>
            <a:srgbClr val="0E3E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bg1"/>
                </a:solidFill>
              </a:ln>
            </a:endParaRPr>
          </a:p>
        </p:txBody>
      </p:sp>
      <p:sp>
        <p:nvSpPr>
          <p:cNvPr id="14" name="Arrow: Pentagon 13"/>
          <p:cNvSpPr/>
          <p:nvPr/>
        </p:nvSpPr>
        <p:spPr>
          <a:xfrm rot="16200000">
            <a:off x="28881" y="4585994"/>
            <a:ext cx="2006079" cy="578498"/>
          </a:xfrm>
          <a:prstGeom prst="homePlat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Pentagon 14"/>
          <p:cNvSpPr/>
          <p:nvPr/>
        </p:nvSpPr>
        <p:spPr>
          <a:xfrm rot="16200000">
            <a:off x="5014465" y="3652934"/>
            <a:ext cx="3872202" cy="578498"/>
          </a:xfrm>
          <a:prstGeom prst="homePlate">
            <a:avLst/>
          </a:prstGeom>
          <a:solidFill>
            <a:srgbClr val="0E3E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bg1"/>
                </a:solidFill>
              </a:ln>
            </a:endParaRPr>
          </a:p>
        </p:txBody>
      </p:sp>
      <p:sp>
        <p:nvSpPr>
          <p:cNvPr id="16" name="Arrow: Pentagon 15"/>
          <p:cNvSpPr/>
          <p:nvPr/>
        </p:nvSpPr>
        <p:spPr>
          <a:xfrm rot="16200000">
            <a:off x="6322337" y="4362059"/>
            <a:ext cx="2453947" cy="578498"/>
          </a:xfrm>
          <a:prstGeom prst="homePlat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Pentagon 16"/>
          <p:cNvSpPr/>
          <p:nvPr/>
        </p:nvSpPr>
        <p:spPr>
          <a:xfrm rot="16200000">
            <a:off x="6748465" y="4189443"/>
            <a:ext cx="2799180" cy="578498"/>
          </a:xfrm>
          <a:prstGeom prst="homePlate">
            <a:avLst/>
          </a:prstGeom>
          <a:solidFill>
            <a:srgbClr val="0E3E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bg1"/>
                </a:solidFill>
              </a:ln>
            </a:endParaRPr>
          </a:p>
        </p:txBody>
      </p:sp>
      <p:sp>
        <p:nvSpPr>
          <p:cNvPr id="18" name="Rectangle 17"/>
          <p:cNvSpPr/>
          <p:nvPr/>
        </p:nvSpPr>
        <p:spPr>
          <a:xfrm>
            <a:off x="1541924" y="3778895"/>
            <a:ext cx="6102221" cy="1838134"/>
          </a:xfrm>
          <a:prstGeom prst="rect">
            <a:avLst/>
          </a:prstGeom>
          <a:solidFill>
            <a:srgbClr val="00297A"/>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Develop an </a:t>
            </a:r>
          </a:p>
          <a:p>
            <a:pPr algn="ctr"/>
            <a:r>
              <a:rPr lang="en-US" sz="3200" b="1" cap="small" dirty="0">
                <a:solidFill>
                  <a:srgbClr val="FF0000"/>
                </a:solidFill>
                <a:cs typeface="Arial" panose="020B0604020202020204" pitchFamily="34" charset="0"/>
              </a:rPr>
              <a:t>Efficient Frontier </a:t>
            </a:r>
          </a:p>
          <a:p>
            <a:pPr algn="ctr"/>
            <a:r>
              <a:rPr lang="en-US" sz="2400" b="1" dirty="0"/>
              <a:t>of countries receiving AIDS relief funding to evaluate their effectiveness</a:t>
            </a:r>
          </a:p>
        </p:txBody>
      </p:sp>
      <p:sp>
        <p:nvSpPr>
          <p:cNvPr id="20" name="TextBox 19">
            <a:extLst>
              <a:ext uri="{FF2B5EF4-FFF2-40B4-BE49-F238E27FC236}">
                <a16:creationId xmlns:a16="http://schemas.microsoft.com/office/drawing/2014/main" id="{7C51B635-1170-401F-B187-1C0022FA59E5}"/>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4</a:t>
            </a:r>
          </a:p>
        </p:txBody>
      </p:sp>
    </p:spTree>
    <p:extLst>
      <p:ext uri="{BB962C8B-B14F-4D97-AF65-F5344CB8AC3E}">
        <p14:creationId xmlns:p14="http://schemas.microsoft.com/office/powerpoint/2010/main" val="699909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7598255" cy="551530"/>
          </a:xfrm>
        </p:spPr>
        <p:txBody>
          <a:bodyPr/>
          <a:lstStyle/>
          <a:p>
            <a:r>
              <a:rPr lang="en-US" sz="3200" dirty="0"/>
              <a:t>Appendix (DEA Linear Regression)</a:t>
            </a:r>
          </a:p>
        </p:txBody>
      </p:sp>
      <p:sp>
        <p:nvSpPr>
          <p:cNvPr id="2" name="TextBox 1">
            <a:extLst>
              <a:ext uri="{FF2B5EF4-FFF2-40B4-BE49-F238E27FC236}">
                <a16:creationId xmlns:a16="http://schemas.microsoft.com/office/drawing/2014/main" id="{27F2EAD6-B372-4962-A3A0-5D9C1B7A6CE6}"/>
              </a:ext>
            </a:extLst>
          </p:cNvPr>
          <p:cNvSpPr txBox="1"/>
          <p:nvPr/>
        </p:nvSpPr>
        <p:spPr>
          <a:xfrm>
            <a:off x="5747657" y="1343505"/>
            <a:ext cx="3069772" cy="1673279"/>
          </a:xfrm>
          <a:prstGeom prst="rect">
            <a:avLst/>
          </a:prstGeom>
          <a:noFill/>
          <a:ln w="19050">
            <a:solidFill>
              <a:srgbClr val="10466A"/>
            </a:solidFill>
          </a:ln>
        </p:spPr>
        <p:txBody>
          <a:bodyPr wrap="square" rtlCol="0">
            <a:spAutoFit/>
          </a:bodyPr>
          <a:lstStyle/>
          <a:p>
            <a:pPr>
              <a:lnSpc>
                <a:spcPct val="107000"/>
              </a:lnSpc>
            </a:pPr>
            <a:r>
              <a:rPr lang="en-US" sz="1200" dirty="0">
                <a:solidFill>
                  <a:srgbClr val="008000"/>
                </a:solidFill>
                <a:latin typeface="Courier New" panose="02070309020205020404" pitchFamily="49" charset="0"/>
                <a:ea typeface="Calibri" panose="020F0502020204030204" pitchFamily="34" charset="0"/>
                <a:cs typeface="Times New Roman" panose="02020603050405020304" pitchFamily="18" charset="0"/>
              </a:rPr>
              <a:t>/* stepwise regression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000080"/>
                </a:solidFill>
                <a:latin typeface="Courier New" panose="02070309020205020404" pitchFamily="49" charset="0"/>
                <a:ea typeface="Calibri" panose="020F0502020204030204" pitchFamily="34" charset="0"/>
                <a:cs typeface="Times New Roman" panose="02020603050405020304" pitchFamily="18" charset="0"/>
              </a:rPr>
              <a:t>proc</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b="1" dirty="0" err="1">
                <a:solidFill>
                  <a:srgbClr val="000080"/>
                </a:solidFill>
                <a:latin typeface="Courier New" panose="02070309020205020404" pitchFamily="49" charset="0"/>
                <a:ea typeface="Calibri" panose="020F0502020204030204" pitchFamily="34" charset="0"/>
                <a:cs typeface="Times New Roman" panose="02020603050405020304" pitchFamily="18" charset="0"/>
              </a:rPr>
              <a:t>reg</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data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=DEA;</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model</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DEA_Efficiency</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Incr_GDP_Per_Capita</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err="1">
                <a:solidFill>
                  <a:srgbClr val="000000"/>
                </a:solidFill>
                <a:latin typeface="Courier New" panose="02070309020205020404" pitchFamily="49" charset="0"/>
                <a:ea typeface="Calibri" panose="020F0502020204030204" pitchFamily="34" charset="0"/>
                <a:cs typeface="Times New Roman" panose="02020603050405020304" pitchFamily="18" charset="0"/>
              </a:rPr>
              <a:t>Incr_ControlOfCorruptionWGI</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 </a:t>
            </a:r>
            <a:r>
              <a:rPr lang="en-US" sz="1200" dirty="0">
                <a:solidFill>
                  <a:srgbClr val="0000FF"/>
                </a:solidFill>
                <a:latin typeface="Courier New" panose="02070309020205020404" pitchFamily="49" charset="0"/>
                <a:ea typeface="Calibri" panose="020F0502020204030204" pitchFamily="34" charset="0"/>
                <a:cs typeface="Times New Roman" panose="02020603050405020304" pitchFamily="18" charset="0"/>
              </a:rPr>
              <a:t>selection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=stepwise </a:t>
            </a:r>
            <a:r>
              <a:rPr lang="en-US" sz="1200" dirty="0" err="1">
                <a:solidFill>
                  <a:srgbClr val="0000FF"/>
                </a:solidFill>
                <a:latin typeface="Courier New" panose="02070309020205020404" pitchFamily="49" charset="0"/>
                <a:ea typeface="Calibri" panose="020F0502020204030204" pitchFamily="34" charset="0"/>
                <a:cs typeface="Times New Roman" panose="02020603050405020304" pitchFamily="18" charset="0"/>
              </a:rPr>
              <a:t>slentry</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a:solidFill>
                  <a:srgbClr val="008080"/>
                </a:solidFill>
                <a:latin typeface="Courier New" panose="02070309020205020404" pitchFamily="49" charset="0"/>
                <a:ea typeface="Calibri" panose="020F0502020204030204" pitchFamily="34" charset="0"/>
                <a:cs typeface="Times New Roman" panose="02020603050405020304" pitchFamily="18" charset="0"/>
              </a:rPr>
              <a:t>0.1</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 </a:t>
            </a:r>
            <a:r>
              <a:rPr lang="en-US" sz="1200" dirty="0" err="1">
                <a:solidFill>
                  <a:srgbClr val="0000FF"/>
                </a:solidFill>
                <a:latin typeface="Courier New" panose="02070309020205020404" pitchFamily="49" charset="0"/>
                <a:ea typeface="Calibri" panose="020F0502020204030204" pitchFamily="34" charset="0"/>
                <a:cs typeface="Times New Roman" panose="02020603050405020304" pitchFamily="18" charset="0"/>
              </a:rPr>
              <a:t>slstay</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r>
              <a:rPr lang="en-US" sz="1200" b="1" dirty="0">
                <a:solidFill>
                  <a:srgbClr val="008080"/>
                </a:solidFill>
                <a:latin typeface="Courier New" panose="02070309020205020404" pitchFamily="49" charset="0"/>
                <a:ea typeface="Calibri" panose="020F0502020204030204" pitchFamily="34" charset="0"/>
                <a:cs typeface="Times New Roman" panose="02020603050405020304" pitchFamily="18" charset="0"/>
              </a:rPr>
              <a:t>0.25</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b="1" dirty="0">
                <a:solidFill>
                  <a:srgbClr val="000080"/>
                </a:solidFill>
                <a:latin typeface="Courier New" panose="02070309020205020404" pitchFamily="49" charset="0"/>
                <a:ea typeface="Calibri" panose="020F0502020204030204" pitchFamily="34" charset="0"/>
                <a:cs typeface="Times New Roman" panose="02020603050405020304" pitchFamily="18" charset="0"/>
              </a:rPr>
              <a:t>run</a:t>
            </a:r>
            <a:r>
              <a:rPr lang="en-US" sz="1200" dirty="0">
                <a:solidFill>
                  <a:srgbClr val="000000"/>
                </a:solidFill>
                <a:latin typeface="Courier New" panose="02070309020205020404" pitchFamily="49"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DCE57D2-0C77-4E0B-BC39-70B5D0A7DACA}"/>
              </a:ext>
            </a:extLst>
          </p:cNvPr>
          <p:cNvPicPr>
            <a:picLocks noChangeAspect="1"/>
          </p:cNvPicPr>
          <p:nvPr/>
        </p:nvPicPr>
        <p:blipFill rotWithShape="1">
          <a:blip r:embed="rId2"/>
          <a:srcRect l="37325" t="14134" r="19535" b="30051"/>
          <a:stretch/>
        </p:blipFill>
        <p:spPr>
          <a:xfrm>
            <a:off x="364641" y="1343505"/>
            <a:ext cx="5278806" cy="3841718"/>
          </a:xfrm>
          <a:prstGeom prst="rect">
            <a:avLst/>
          </a:prstGeom>
          <a:ln w="38100">
            <a:solidFill>
              <a:srgbClr val="002060"/>
            </a:solidFill>
          </a:ln>
        </p:spPr>
      </p:pic>
      <p:pic>
        <p:nvPicPr>
          <p:cNvPr id="6" name="Picture 5">
            <a:extLst>
              <a:ext uri="{FF2B5EF4-FFF2-40B4-BE49-F238E27FC236}">
                <a16:creationId xmlns:a16="http://schemas.microsoft.com/office/drawing/2014/main" id="{753EEDE3-92EB-421A-99F6-94105251FA45}"/>
              </a:ext>
            </a:extLst>
          </p:cNvPr>
          <p:cNvPicPr>
            <a:picLocks noChangeAspect="1"/>
          </p:cNvPicPr>
          <p:nvPr/>
        </p:nvPicPr>
        <p:blipFill rotWithShape="1">
          <a:blip r:embed="rId3"/>
          <a:srcRect l="91593" t="21488" r="3385" b="57339"/>
          <a:stretch/>
        </p:blipFill>
        <p:spPr>
          <a:xfrm>
            <a:off x="7962896" y="3285714"/>
            <a:ext cx="803664" cy="1905879"/>
          </a:xfrm>
          <a:prstGeom prst="rect">
            <a:avLst/>
          </a:prstGeom>
          <a:ln w="38100">
            <a:solidFill>
              <a:srgbClr val="002060"/>
            </a:solidFill>
          </a:ln>
        </p:spPr>
      </p:pic>
      <p:pic>
        <p:nvPicPr>
          <p:cNvPr id="7" name="Picture 6">
            <a:extLst>
              <a:ext uri="{FF2B5EF4-FFF2-40B4-BE49-F238E27FC236}">
                <a16:creationId xmlns:a16="http://schemas.microsoft.com/office/drawing/2014/main" id="{50C2B1CE-3674-43F1-8B8A-48B510DA9E73}"/>
              </a:ext>
            </a:extLst>
          </p:cNvPr>
          <p:cNvPicPr>
            <a:picLocks noChangeAspect="1"/>
          </p:cNvPicPr>
          <p:nvPr/>
        </p:nvPicPr>
        <p:blipFill rotWithShape="1">
          <a:blip r:embed="rId3"/>
          <a:srcRect l="19930" t="29825" r="68286" b="57573"/>
          <a:stretch/>
        </p:blipFill>
        <p:spPr>
          <a:xfrm>
            <a:off x="5983912" y="4020765"/>
            <a:ext cx="1946326" cy="1170827"/>
          </a:xfrm>
          <a:prstGeom prst="rect">
            <a:avLst/>
          </a:prstGeom>
          <a:ln w="38100">
            <a:solidFill>
              <a:srgbClr val="002060"/>
            </a:solidFill>
          </a:ln>
        </p:spPr>
      </p:pic>
      <p:sp>
        <p:nvSpPr>
          <p:cNvPr id="8" name="TextBox 7">
            <a:extLst>
              <a:ext uri="{FF2B5EF4-FFF2-40B4-BE49-F238E27FC236}">
                <a16:creationId xmlns:a16="http://schemas.microsoft.com/office/drawing/2014/main" id="{63C459C8-A66D-4777-A545-3777B7D4EC0C}"/>
              </a:ext>
            </a:extLst>
          </p:cNvPr>
          <p:cNvSpPr txBox="1"/>
          <p:nvPr/>
        </p:nvSpPr>
        <p:spPr>
          <a:xfrm>
            <a:off x="8766561" y="6571670"/>
            <a:ext cx="377440" cy="276999"/>
          </a:xfrm>
          <a:prstGeom prst="rect">
            <a:avLst/>
          </a:prstGeom>
          <a:noFill/>
        </p:spPr>
        <p:txBody>
          <a:bodyPr wrap="square" rtlCol="0">
            <a:spAutoFit/>
          </a:bodyPr>
          <a:lstStyle/>
          <a:p>
            <a:pPr algn="r"/>
            <a:r>
              <a:rPr lang="en-US" sz="1200" dirty="0">
                <a:solidFill>
                  <a:schemeClr val="bg1"/>
                </a:solidFill>
              </a:rPr>
              <a:t>40</a:t>
            </a:r>
          </a:p>
        </p:txBody>
      </p:sp>
    </p:spTree>
    <p:extLst>
      <p:ext uri="{BB962C8B-B14F-4D97-AF65-F5344CB8AC3E}">
        <p14:creationId xmlns:p14="http://schemas.microsoft.com/office/powerpoint/2010/main" val="3482661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7598255" cy="551530"/>
          </a:xfrm>
        </p:spPr>
        <p:txBody>
          <a:bodyPr/>
          <a:lstStyle/>
          <a:p>
            <a:r>
              <a:rPr lang="en-US" sz="3200" dirty="0"/>
              <a:t>Appendix (AHP Student’s t-tests)</a:t>
            </a:r>
          </a:p>
        </p:txBody>
      </p:sp>
      <p:sp>
        <p:nvSpPr>
          <p:cNvPr id="2" name="TextBox 1">
            <a:extLst>
              <a:ext uri="{FF2B5EF4-FFF2-40B4-BE49-F238E27FC236}">
                <a16:creationId xmlns:a16="http://schemas.microsoft.com/office/drawing/2014/main" id="{27F2EAD6-B372-4962-A3A0-5D9C1B7A6CE6}"/>
              </a:ext>
            </a:extLst>
          </p:cNvPr>
          <p:cNvSpPr txBox="1"/>
          <p:nvPr/>
        </p:nvSpPr>
        <p:spPr>
          <a:xfrm>
            <a:off x="5747657" y="1343505"/>
            <a:ext cx="3069772" cy="879600"/>
          </a:xfrm>
          <a:prstGeom prst="rect">
            <a:avLst/>
          </a:prstGeom>
          <a:noFill/>
          <a:ln w="19050">
            <a:solidFill>
              <a:srgbClr val="0E3E5E"/>
            </a:solidFill>
          </a:ln>
        </p:spPr>
        <p:txBody>
          <a:bodyPr wrap="square" rtlCol="0">
            <a:spAutoFit/>
          </a:bodyPr>
          <a:lstStyle/>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proc </a:t>
            </a:r>
            <a:r>
              <a:rPr lang="en-US" sz="1200" dirty="0" err="1">
                <a:latin typeface="Courier New" panose="02070309020205020404" pitchFamily="49" charset="0"/>
                <a:ea typeface="Calibri" panose="020F0502020204030204" pitchFamily="34" charset="0"/>
                <a:cs typeface="Courier New" panose="02070309020205020404" pitchFamily="49" charset="0"/>
              </a:rPr>
              <a:t>ttest</a:t>
            </a:r>
            <a:r>
              <a:rPr lang="en-US" sz="1200" dirty="0">
                <a:latin typeface="Courier New" panose="02070309020205020404" pitchFamily="49" charset="0"/>
                <a:ea typeface="Calibri" panose="020F0502020204030204" pitchFamily="34" charset="0"/>
                <a:cs typeface="Courier New" panose="02070309020205020404" pitchFamily="49" charset="0"/>
              </a:rPr>
              <a:t> data=quadrants;</a:t>
            </a:r>
          </a:p>
          <a:p>
            <a:pPr>
              <a:lnSpc>
                <a:spcPct val="107000"/>
              </a:lnSpc>
            </a:pPr>
            <a:r>
              <a:rPr lang="en-US" sz="1200" dirty="0" err="1">
                <a:latin typeface="Courier New" panose="02070309020205020404" pitchFamily="49" charset="0"/>
                <a:ea typeface="Calibri" panose="020F0502020204030204" pitchFamily="34" charset="0"/>
                <a:cs typeface="Courier New" panose="02070309020205020404" pitchFamily="49" charset="0"/>
              </a:rPr>
              <a:t>var</a:t>
            </a:r>
            <a:r>
              <a:rPr lang="en-US" sz="1200" dirty="0">
                <a:latin typeface="Courier New" panose="02070309020205020404" pitchFamily="49" charset="0"/>
                <a:ea typeface="Calibri" panose="020F0502020204030204" pitchFamily="34" charset="0"/>
                <a:cs typeface="Courier New" panose="02070309020205020404" pitchFamily="49" charset="0"/>
              </a:rPr>
              <a:t> </a:t>
            </a:r>
            <a:r>
              <a:rPr lang="en-US" sz="1200" dirty="0" err="1">
                <a:latin typeface="Courier New" panose="02070309020205020404" pitchFamily="49" charset="0"/>
                <a:ea typeface="Calibri" panose="020F0502020204030204" pitchFamily="34" charset="0"/>
                <a:cs typeface="Courier New" panose="02070309020205020404" pitchFamily="49" charset="0"/>
              </a:rPr>
              <a:t>ad_fert</a:t>
            </a:r>
            <a:r>
              <a:rPr lang="en-US" sz="1200"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class </a:t>
            </a:r>
            <a:r>
              <a:rPr lang="en-US" sz="1200" dirty="0" err="1">
                <a:latin typeface="Courier New" panose="02070309020205020404" pitchFamily="49" charset="0"/>
                <a:ea typeface="Calibri" panose="020F0502020204030204" pitchFamily="34" charset="0"/>
                <a:cs typeface="Courier New" panose="02070309020205020404" pitchFamily="49" charset="0"/>
              </a:rPr>
              <a:t>AHPCat</a:t>
            </a:r>
            <a:r>
              <a:rPr lang="en-US" sz="1200"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run;</a:t>
            </a:r>
          </a:p>
        </p:txBody>
      </p:sp>
      <p:pic>
        <p:nvPicPr>
          <p:cNvPr id="5" name="Picture 4">
            <a:extLst>
              <a:ext uri="{FF2B5EF4-FFF2-40B4-BE49-F238E27FC236}">
                <a16:creationId xmlns:a16="http://schemas.microsoft.com/office/drawing/2014/main" id="{E07C2BB8-D180-483F-B13A-566C4436D200}"/>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77237" y="2631233"/>
            <a:ext cx="3540191" cy="2655143"/>
          </a:xfrm>
          <a:prstGeom prst="rect">
            <a:avLst/>
          </a:prstGeom>
          <a:ln w="28575">
            <a:solidFill>
              <a:srgbClr val="10466A"/>
            </a:solidFill>
          </a:ln>
        </p:spPr>
      </p:pic>
      <p:pic>
        <p:nvPicPr>
          <p:cNvPr id="6" name="Picture 5">
            <a:extLst>
              <a:ext uri="{FF2B5EF4-FFF2-40B4-BE49-F238E27FC236}">
                <a16:creationId xmlns:a16="http://schemas.microsoft.com/office/drawing/2014/main" id="{C5D3011F-F0A1-484E-9FF5-B363B9B80A8A}"/>
              </a:ext>
            </a:extLst>
          </p:cNvPr>
          <p:cNvPicPr>
            <a:picLocks noChangeAspect="1"/>
          </p:cNvPicPr>
          <p:nvPr/>
        </p:nvPicPr>
        <p:blipFill rotWithShape="1">
          <a:blip r:embed="rId3"/>
          <a:srcRect l="50816" t="30862" r="20204" b="25238"/>
          <a:stretch/>
        </p:blipFill>
        <p:spPr>
          <a:xfrm>
            <a:off x="364639" y="1212283"/>
            <a:ext cx="4781165" cy="4074093"/>
          </a:xfrm>
          <a:prstGeom prst="rect">
            <a:avLst/>
          </a:prstGeom>
          <a:ln w="28575">
            <a:solidFill>
              <a:srgbClr val="10466A"/>
            </a:solidFill>
          </a:ln>
        </p:spPr>
      </p:pic>
      <p:sp>
        <p:nvSpPr>
          <p:cNvPr id="8" name="Rectangle 7">
            <a:extLst>
              <a:ext uri="{FF2B5EF4-FFF2-40B4-BE49-F238E27FC236}">
                <a16:creationId xmlns:a16="http://schemas.microsoft.com/office/drawing/2014/main" id="{7497116E-1394-41CC-934F-D7D546A6141C}"/>
              </a:ext>
            </a:extLst>
          </p:cNvPr>
          <p:cNvSpPr/>
          <p:nvPr/>
        </p:nvSpPr>
        <p:spPr>
          <a:xfrm>
            <a:off x="1274471" y="3967745"/>
            <a:ext cx="2924175" cy="2146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3B9AFB-03BD-4B2F-BB67-43844785C663}"/>
              </a:ext>
            </a:extLst>
          </p:cNvPr>
          <p:cNvSpPr txBox="1"/>
          <p:nvPr/>
        </p:nvSpPr>
        <p:spPr>
          <a:xfrm>
            <a:off x="8752115" y="6571670"/>
            <a:ext cx="391886" cy="276999"/>
          </a:xfrm>
          <a:prstGeom prst="rect">
            <a:avLst/>
          </a:prstGeom>
          <a:noFill/>
        </p:spPr>
        <p:txBody>
          <a:bodyPr wrap="square" rtlCol="0">
            <a:spAutoFit/>
          </a:bodyPr>
          <a:lstStyle/>
          <a:p>
            <a:pPr algn="r"/>
            <a:r>
              <a:rPr lang="en-US" sz="1200" dirty="0">
                <a:solidFill>
                  <a:schemeClr val="bg1"/>
                </a:solidFill>
              </a:rPr>
              <a:t>41</a:t>
            </a:r>
          </a:p>
        </p:txBody>
      </p:sp>
    </p:spTree>
    <p:extLst>
      <p:ext uri="{BB962C8B-B14F-4D97-AF65-F5344CB8AC3E}">
        <p14:creationId xmlns:p14="http://schemas.microsoft.com/office/powerpoint/2010/main" val="3326039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7598255" cy="551530"/>
          </a:xfrm>
        </p:spPr>
        <p:txBody>
          <a:bodyPr/>
          <a:lstStyle/>
          <a:p>
            <a:r>
              <a:rPr lang="en-US" sz="3200" dirty="0"/>
              <a:t>Appendix </a:t>
            </a:r>
            <a:r>
              <a:rPr lang="en-US" sz="2400" dirty="0"/>
              <a:t>(Teenage Fertility Ratio </a:t>
            </a:r>
            <a:r>
              <a:rPr lang="en-US" sz="2400" dirty="0" err="1"/>
              <a:t>Scheffe</a:t>
            </a:r>
            <a:r>
              <a:rPr lang="en-US" sz="2400" dirty="0"/>
              <a:t> test)</a:t>
            </a:r>
            <a:endParaRPr lang="en-US" sz="3200" dirty="0"/>
          </a:p>
        </p:txBody>
      </p:sp>
      <p:sp>
        <p:nvSpPr>
          <p:cNvPr id="2" name="TextBox 1">
            <a:extLst>
              <a:ext uri="{FF2B5EF4-FFF2-40B4-BE49-F238E27FC236}">
                <a16:creationId xmlns:a16="http://schemas.microsoft.com/office/drawing/2014/main" id="{27F2EAD6-B372-4962-A3A0-5D9C1B7A6CE6}"/>
              </a:ext>
            </a:extLst>
          </p:cNvPr>
          <p:cNvSpPr txBox="1"/>
          <p:nvPr/>
        </p:nvSpPr>
        <p:spPr>
          <a:xfrm>
            <a:off x="5747657" y="1343505"/>
            <a:ext cx="3069772" cy="1274836"/>
          </a:xfrm>
          <a:prstGeom prst="rect">
            <a:avLst/>
          </a:prstGeom>
          <a:noFill/>
          <a:ln w="19050">
            <a:solidFill>
              <a:srgbClr val="0E3E5E"/>
            </a:solidFill>
          </a:ln>
        </p:spPr>
        <p:txBody>
          <a:bodyPr wrap="square" rtlCol="0">
            <a:spAutoFit/>
          </a:bodyPr>
          <a:lstStyle/>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proc </a:t>
            </a:r>
            <a:r>
              <a:rPr lang="en-US" sz="1200" dirty="0" err="1">
                <a:latin typeface="Courier New" panose="02070309020205020404" pitchFamily="49" charset="0"/>
                <a:ea typeface="Calibri" panose="020F0502020204030204" pitchFamily="34" charset="0"/>
                <a:cs typeface="Courier New" panose="02070309020205020404" pitchFamily="49" charset="0"/>
              </a:rPr>
              <a:t>glm</a:t>
            </a:r>
            <a:r>
              <a:rPr lang="en-US" sz="1200" dirty="0">
                <a:latin typeface="Courier New" panose="02070309020205020404" pitchFamily="49" charset="0"/>
                <a:ea typeface="Calibri" panose="020F0502020204030204" pitchFamily="34" charset="0"/>
                <a:cs typeface="Courier New" panose="02070309020205020404" pitchFamily="49" charset="0"/>
              </a:rPr>
              <a:t> data=quadrants;</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class quadrant;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model </a:t>
            </a:r>
            <a:r>
              <a:rPr lang="en-US" sz="1200" dirty="0" err="1">
                <a:latin typeface="Courier New" panose="02070309020205020404" pitchFamily="49" charset="0"/>
                <a:ea typeface="Calibri" panose="020F0502020204030204" pitchFamily="34" charset="0"/>
                <a:cs typeface="Courier New" panose="02070309020205020404" pitchFamily="49" charset="0"/>
              </a:rPr>
              <a:t>ad_fert</a:t>
            </a:r>
            <a:r>
              <a:rPr lang="en-US" sz="1200" dirty="0">
                <a:latin typeface="Courier New" panose="02070309020205020404" pitchFamily="49" charset="0"/>
                <a:ea typeface="Calibri" panose="020F0502020204030204" pitchFamily="34" charset="0"/>
                <a:cs typeface="Courier New" panose="02070309020205020404" pitchFamily="49" charset="0"/>
              </a:rPr>
              <a:t> = quadrant;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means quadrant / </a:t>
            </a:r>
            <a:r>
              <a:rPr lang="en-US" sz="1200" dirty="0" err="1">
                <a:latin typeface="Courier New" panose="02070309020205020404" pitchFamily="49" charset="0"/>
                <a:ea typeface="Calibri" panose="020F0502020204030204" pitchFamily="34" charset="0"/>
                <a:cs typeface="Courier New" panose="02070309020205020404" pitchFamily="49" charset="0"/>
              </a:rPr>
              <a:t>scheffe</a:t>
            </a:r>
            <a:r>
              <a:rPr lang="en-US" sz="1200" dirty="0">
                <a:latin typeface="Courier New" panose="02070309020205020404" pitchFamily="49" charset="0"/>
                <a:ea typeface="Calibri" panose="020F0502020204030204" pitchFamily="34" charset="0"/>
                <a:cs typeface="Courier New" panose="02070309020205020404" pitchFamily="49" charset="0"/>
              </a:rPr>
              <a:t> </a:t>
            </a:r>
            <a:r>
              <a:rPr lang="en-US" sz="1200" dirty="0" err="1">
                <a:latin typeface="Courier New" panose="02070309020205020404" pitchFamily="49" charset="0"/>
                <a:ea typeface="Calibri" panose="020F0502020204030204" pitchFamily="34" charset="0"/>
                <a:cs typeface="Courier New" panose="02070309020205020404" pitchFamily="49" charset="0"/>
              </a:rPr>
              <a:t>cldiff</a:t>
            </a:r>
            <a:r>
              <a:rPr lang="en-US" sz="1200"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run;</a:t>
            </a:r>
          </a:p>
        </p:txBody>
      </p:sp>
      <p:sp>
        <p:nvSpPr>
          <p:cNvPr id="7" name="TextBox 6">
            <a:extLst>
              <a:ext uri="{FF2B5EF4-FFF2-40B4-BE49-F238E27FC236}">
                <a16:creationId xmlns:a16="http://schemas.microsoft.com/office/drawing/2014/main" id="{F03B9AFB-03BD-4B2F-BB67-43844785C663}"/>
              </a:ext>
            </a:extLst>
          </p:cNvPr>
          <p:cNvSpPr txBox="1"/>
          <p:nvPr/>
        </p:nvSpPr>
        <p:spPr>
          <a:xfrm>
            <a:off x="8752115" y="6571670"/>
            <a:ext cx="391886" cy="276999"/>
          </a:xfrm>
          <a:prstGeom prst="rect">
            <a:avLst/>
          </a:prstGeom>
          <a:noFill/>
        </p:spPr>
        <p:txBody>
          <a:bodyPr wrap="square" rtlCol="0">
            <a:spAutoFit/>
          </a:bodyPr>
          <a:lstStyle/>
          <a:p>
            <a:pPr algn="r"/>
            <a:r>
              <a:rPr lang="en-US" sz="1200" dirty="0">
                <a:solidFill>
                  <a:schemeClr val="bg1"/>
                </a:solidFill>
              </a:rPr>
              <a:t>41</a:t>
            </a:r>
          </a:p>
        </p:txBody>
      </p:sp>
      <p:pic>
        <p:nvPicPr>
          <p:cNvPr id="4" name="Picture 3">
            <a:extLst>
              <a:ext uri="{FF2B5EF4-FFF2-40B4-BE49-F238E27FC236}">
                <a16:creationId xmlns:a16="http://schemas.microsoft.com/office/drawing/2014/main" id="{BFBC39DB-22B1-48D8-BA28-EEEA67C4F659}"/>
              </a:ext>
            </a:extLst>
          </p:cNvPr>
          <p:cNvPicPr>
            <a:picLocks noChangeAspect="1"/>
          </p:cNvPicPr>
          <p:nvPr/>
        </p:nvPicPr>
        <p:blipFill rotWithShape="1">
          <a:blip r:embed="rId2"/>
          <a:srcRect l="52449" t="30681" r="21939" b="14536"/>
          <a:stretch/>
        </p:blipFill>
        <p:spPr>
          <a:xfrm>
            <a:off x="1259633" y="1343505"/>
            <a:ext cx="3881534" cy="4670211"/>
          </a:xfrm>
          <a:prstGeom prst="rect">
            <a:avLst/>
          </a:prstGeom>
          <a:ln w="28575">
            <a:solidFill>
              <a:srgbClr val="0E3E5E"/>
            </a:solidFill>
          </a:ln>
        </p:spPr>
      </p:pic>
      <p:sp>
        <p:nvSpPr>
          <p:cNvPr id="8" name="Rectangle 7">
            <a:extLst>
              <a:ext uri="{FF2B5EF4-FFF2-40B4-BE49-F238E27FC236}">
                <a16:creationId xmlns:a16="http://schemas.microsoft.com/office/drawing/2014/main" id="{7497116E-1394-41CC-934F-D7D546A6141C}"/>
              </a:ext>
            </a:extLst>
          </p:cNvPr>
          <p:cNvSpPr/>
          <p:nvPr/>
        </p:nvSpPr>
        <p:spPr>
          <a:xfrm>
            <a:off x="1339784" y="3715817"/>
            <a:ext cx="3670754" cy="2146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628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7598255" cy="551530"/>
          </a:xfrm>
        </p:spPr>
        <p:txBody>
          <a:bodyPr/>
          <a:lstStyle/>
          <a:p>
            <a:r>
              <a:rPr lang="en-US" sz="3200" dirty="0"/>
              <a:t>Appendix (DEA Student’s t-tests)</a:t>
            </a:r>
          </a:p>
        </p:txBody>
      </p:sp>
      <p:sp>
        <p:nvSpPr>
          <p:cNvPr id="2" name="TextBox 1">
            <a:extLst>
              <a:ext uri="{FF2B5EF4-FFF2-40B4-BE49-F238E27FC236}">
                <a16:creationId xmlns:a16="http://schemas.microsoft.com/office/drawing/2014/main" id="{27F2EAD6-B372-4962-A3A0-5D9C1B7A6CE6}"/>
              </a:ext>
            </a:extLst>
          </p:cNvPr>
          <p:cNvSpPr txBox="1"/>
          <p:nvPr/>
        </p:nvSpPr>
        <p:spPr>
          <a:xfrm>
            <a:off x="5747657" y="1343505"/>
            <a:ext cx="3069772" cy="879600"/>
          </a:xfrm>
          <a:prstGeom prst="rect">
            <a:avLst/>
          </a:prstGeom>
          <a:noFill/>
          <a:ln w="19050">
            <a:solidFill>
              <a:srgbClr val="0E3E5E"/>
            </a:solidFill>
          </a:ln>
        </p:spPr>
        <p:txBody>
          <a:bodyPr wrap="square" rtlCol="0">
            <a:spAutoFit/>
          </a:bodyPr>
          <a:lstStyle/>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proc </a:t>
            </a:r>
            <a:r>
              <a:rPr lang="en-US" sz="1200" dirty="0" err="1">
                <a:latin typeface="Courier New" panose="02070309020205020404" pitchFamily="49" charset="0"/>
                <a:ea typeface="Calibri" panose="020F0502020204030204" pitchFamily="34" charset="0"/>
                <a:cs typeface="Courier New" panose="02070309020205020404" pitchFamily="49" charset="0"/>
              </a:rPr>
              <a:t>ttest</a:t>
            </a:r>
            <a:r>
              <a:rPr lang="en-US" sz="1200" dirty="0">
                <a:latin typeface="Courier New" panose="02070309020205020404" pitchFamily="49" charset="0"/>
                <a:ea typeface="Calibri" panose="020F0502020204030204" pitchFamily="34" charset="0"/>
                <a:cs typeface="Courier New" panose="02070309020205020404" pitchFamily="49" charset="0"/>
              </a:rPr>
              <a:t> data=quadrants;</a:t>
            </a:r>
          </a:p>
          <a:p>
            <a:pPr>
              <a:lnSpc>
                <a:spcPct val="107000"/>
              </a:lnSpc>
            </a:pPr>
            <a:r>
              <a:rPr lang="en-US" sz="1200" dirty="0" err="1">
                <a:latin typeface="Courier New" panose="02070309020205020404" pitchFamily="49" charset="0"/>
                <a:ea typeface="Calibri" panose="020F0502020204030204" pitchFamily="34" charset="0"/>
                <a:cs typeface="Courier New" panose="02070309020205020404" pitchFamily="49" charset="0"/>
              </a:rPr>
              <a:t>var</a:t>
            </a:r>
            <a:r>
              <a:rPr lang="en-US" sz="1200" dirty="0">
                <a:latin typeface="Courier New" panose="02070309020205020404" pitchFamily="49" charset="0"/>
                <a:ea typeface="Calibri" panose="020F0502020204030204" pitchFamily="34" charset="0"/>
                <a:cs typeface="Courier New" panose="02070309020205020404" pitchFamily="49" charset="0"/>
              </a:rPr>
              <a:t> </a:t>
            </a:r>
            <a:r>
              <a:rPr lang="en-US" sz="1200" dirty="0" err="1">
                <a:latin typeface="Courier New" panose="02070309020205020404" pitchFamily="49" charset="0"/>
                <a:ea typeface="Calibri" panose="020F0502020204030204" pitchFamily="34" charset="0"/>
                <a:cs typeface="Courier New" panose="02070309020205020404" pitchFamily="49" charset="0"/>
              </a:rPr>
              <a:t>primary_ed</a:t>
            </a:r>
            <a:r>
              <a:rPr lang="en-US" sz="1200"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class </a:t>
            </a:r>
            <a:r>
              <a:rPr lang="en-US" sz="1200" dirty="0" err="1">
                <a:latin typeface="Courier New" panose="02070309020205020404" pitchFamily="49" charset="0"/>
                <a:ea typeface="Calibri" panose="020F0502020204030204" pitchFamily="34" charset="0"/>
                <a:cs typeface="Courier New" panose="02070309020205020404" pitchFamily="49" charset="0"/>
              </a:rPr>
              <a:t>DEACat</a:t>
            </a:r>
            <a:r>
              <a:rPr lang="en-US" sz="1200"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run;</a:t>
            </a:r>
          </a:p>
        </p:txBody>
      </p:sp>
      <p:pic>
        <p:nvPicPr>
          <p:cNvPr id="5" name="Picture 4">
            <a:extLst>
              <a:ext uri="{FF2B5EF4-FFF2-40B4-BE49-F238E27FC236}">
                <a16:creationId xmlns:a16="http://schemas.microsoft.com/office/drawing/2014/main" id="{C7290BF4-34EB-4909-9A0D-B915C55EB12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388003" y="2657156"/>
            <a:ext cx="3429426" cy="2572069"/>
          </a:xfrm>
          <a:prstGeom prst="rect">
            <a:avLst/>
          </a:prstGeom>
          <a:ln w="28575">
            <a:solidFill>
              <a:srgbClr val="0E3E5E"/>
            </a:solidFill>
          </a:ln>
        </p:spPr>
      </p:pic>
      <p:pic>
        <p:nvPicPr>
          <p:cNvPr id="6" name="Picture 5">
            <a:extLst>
              <a:ext uri="{FF2B5EF4-FFF2-40B4-BE49-F238E27FC236}">
                <a16:creationId xmlns:a16="http://schemas.microsoft.com/office/drawing/2014/main" id="{2A076CB2-5785-4CBB-B7F9-1D3ED8A82177}"/>
              </a:ext>
            </a:extLst>
          </p:cNvPr>
          <p:cNvPicPr>
            <a:picLocks noChangeAspect="1"/>
          </p:cNvPicPr>
          <p:nvPr/>
        </p:nvPicPr>
        <p:blipFill rotWithShape="1">
          <a:blip r:embed="rId3"/>
          <a:srcRect l="50816" t="30862" r="20408" b="25963"/>
          <a:stretch/>
        </p:blipFill>
        <p:spPr>
          <a:xfrm>
            <a:off x="532598" y="1343505"/>
            <a:ext cx="4608576" cy="3889506"/>
          </a:xfrm>
          <a:prstGeom prst="rect">
            <a:avLst/>
          </a:prstGeom>
          <a:ln w="28575">
            <a:solidFill>
              <a:srgbClr val="10466A"/>
            </a:solidFill>
          </a:ln>
        </p:spPr>
      </p:pic>
      <p:sp>
        <p:nvSpPr>
          <p:cNvPr id="8" name="Rectangle 7">
            <a:extLst>
              <a:ext uri="{FF2B5EF4-FFF2-40B4-BE49-F238E27FC236}">
                <a16:creationId xmlns:a16="http://schemas.microsoft.com/office/drawing/2014/main" id="{7497116E-1394-41CC-934F-D7D546A6141C}"/>
              </a:ext>
            </a:extLst>
          </p:cNvPr>
          <p:cNvSpPr/>
          <p:nvPr/>
        </p:nvSpPr>
        <p:spPr>
          <a:xfrm>
            <a:off x="1374798" y="4203756"/>
            <a:ext cx="2924175" cy="2146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04C0FDD-5DD2-4791-811A-DB4BCA1EC522}"/>
              </a:ext>
            </a:extLst>
          </p:cNvPr>
          <p:cNvSpPr txBox="1"/>
          <p:nvPr/>
        </p:nvSpPr>
        <p:spPr>
          <a:xfrm>
            <a:off x="8742785" y="6571670"/>
            <a:ext cx="401216" cy="276999"/>
          </a:xfrm>
          <a:prstGeom prst="rect">
            <a:avLst/>
          </a:prstGeom>
          <a:noFill/>
        </p:spPr>
        <p:txBody>
          <a:bodyPr wrap="square" rtlCol="0">
            <a:spAutoFit/>
          </a:bodyPr>
          <a:lstStyle/>
          <a:p>
            <a:pPr algn="r"/>
            <a:r>
              <a:rPr lang="en-US" sz="1200" dirty="0">
                <a:solidFill>
                  <a:schemeClr val="bg1"/>
                </a:solidFill>
              </a:rPr>
              <a:t>42</a:t>
            </a:r>
          </a:p>
        </p:txBody>
      </p:sp>
    </p:spTree>
    <p:extLst>
      <p:ext uri="{BB962C8B-B14F-4D97-AF65-F5344CB8AC3E}">
        <p14:creationId xmlns:p14="http://schemas.microsoft.com/office/powerpoint/2010/main" val="1040160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0" y="212580"/>
            <a:ext cx="7598255" cy="551530"/>
          </a:xfrm>
        </p:spPr>
        <p:txBody>
          <a:bodyPr/>
          <a:lstStyle/>
          <a:p>
            <a:r>
              <a:rPr lang="en-US" sz="3200" dirty="0"/>
              <a:t>Appendix </a:t>
            </a:r>
            <a:r>
              <a:rPr lang="en-US" sz="2400" dirty="0"/>
              <a:t>(Primary education ratio </a:t>
            </a:r>
            <a:r>
              <a:rPr lang="en-US" sz="2400" dirty="0" err="1"/>
              <a:t>Scheffe</a:t>
            </a:r>
            <a:r>
              <a:rPr lang="en-US" sz="2400" dirty="0"/>
              <a:t> test)</a:t>
            </a:r>
            <a:endParaRPr lang="en-US" sz="3200" dirty="0"/>
          </a:p>
        </p:txBody>
      </p:sp>
      <p:sp>
        <p:nvSpPr>
          <p:cNvPr id="2" name="TextBox 1">
            <a:extLst>
              <a:ext uri="{FF2B5EF4-FFF2-40B4-BE49-F238E27FC236}">
                <a16:creationId xmlns:a16="http://schemas.microsoft.com/office/drawing/2014/main" id="{27F2EAD6-B372-4962-A3A0-5D9C1B7A6CE6}"/>
              </a:ext>
            </a:extLst>
          </p:cNvPr>
          <p:cNvSpPr txBox="1"/>
          <p:nvPr/>
        </p:nvSpPr>
        <p:spPr>
          <a:xfrm>
            <a:off x="5449078" y="1343505"/>
            <a:ext cx="3368351" cy="1080424"/>
          </a:xfrm>
          <a:prstGeom prst="rect">
            <a:avLst/>
          </a:prstGeom>
          <a:noFill/>
          <a:ln w="19050">
            <a:solidFill>
              <a:srgbClr val="0E3E5E"/>
            </a:solidFill>
          </a:ln>
        </p:spPr>
        <p:txBody>
          <a:bodyPr wrap="square" rtlCol="0">
            <a:spAutoFit/>
          </a:bodyPr>
          <a:lstStyle/>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proc </a:t>
            </a:r>
            <a:r>
              <a:rPr lang="en-US" sz="1200" dirty="0" err="1">
                <a:latin typeface="Courier New" panose="02070309020205020404" pitchFamily="49" charset="0"/>
                <a:ea typeface="Calibri" panose="020F0502020204030204" pitchFamily="34" charset="0"/>
                <a:cs typeface="Courier New" panose="02070309020205020404" pitchFamily="49" charset="0"/>
              </a:rPr>
              <a:t>glm</a:t>
            </a:r>
            <a:r>
              <a:rPr lang="en-US" sz="1200" dirty="0">
                <a:latin typeface="Courier New" panose="02070309020205020404" pitchFamily="49" charset="0"/>
                <a:ea typeface="Calibri" panose="020F0502020204030204" pitchFamily="34" charset="0"/>
                <a:cs typeface="Courier New" panose="02070309020205020404" pitchFamily="49" charset="0"/>
              </a:rPr>
              <a:t> data=quadrants;</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class quadrant;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model </a:t>
            </a:r>
            <a:r>
              <a:rPr lang="en-US" sz="1200" dirty="0" err="1">
                <a:latin typeface="Courier New" panose="02070309020205020404" pitchFamily="49" charset="0"/>
                <a:ea typeface="Calibri" panose="020F0502020204030204" pitchFamily="34" charset="0"/>
                <a:cs typeface="Courier New" panose="02070309020205020404" pitchFamily="49" charset="0"/>
              </a:rPr>
              <a:t>primary_ed</a:t>
            </a:r>
            <a:r>
              <a:rPr lang="en-US" sz="1200" dirty="0">
                <a:latin typeface="Courier New" panose="02070309020205020404" pitchFamily="49" charset="0"/>
                <a:ea typeface="Calibri" panose="020F0502020204030204" pitchFamily="34" charset="0"/>
                <a:cs typeface="Courier New" panose="02070309020205020404" pitchFamily="49" charset="0"/>
              </a:rPr>
              <a:t> = quadrant;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means quadrant / </a:t>
            </a:r>
            <a:r>
              <a:rPr lang="en-US" sz="1200" dirty="0" err="1">
                <a:latin typeface="Courier New" panose="02070309020205020404" pitchFamily="49" charset="0"/>
                <a:ea typeface="Calibri" panose="020F0502020204030204" pitchFamily="34" charset="0"/>
                <a:cs typeface="Courier New" panose="02070309020205020404" pitchFamily="49" charset="0"/>
              </a:rPr>
              <a:t>scheffe</a:t>
            </a:r>
            <a:r>
              <a:rPr lang="en-US" sz="1200" dirty="0">
                <a:latin typeface="Courier New" panose="02070309020205020404" pitchFamily="49" charset="0"/>
                <a:ea typeface="Calibri" panose="020F0502020204030204" pitchFamily="34" charset="0"/>
                <a:cs typeface="Courier New" panose="02070309020205020404" pitchFamily="49" charset="0"/>
              </a:rPr>
              <a:t> </a:t>
            </a:r>
            <a:r>
              <a:rPr lang="en-US" sz="1200" dirty="0" err="1">
                <a:latin typeface="Courier New" panose="02070309020205020404" pitchFamily="49" charset="0"/>
                <a:ea typeface="Calibri" panose="020F0502020204030204" pitchFamily="34" charset="0"/>
                <a:cs typeface="Courier New" panose="02070309020205020404" pitchFamily="49" charset="0"/>
              </a:rPr>
              <a:t>cldiff</a:t>
            </a:r>
            <a:r>
              <a:rPr lang="en-US" sz="1200"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sz="1200" dirty="0">
                <a:latin typeface="Courier New" panose="02070309020205020404" pitchFamily="49" charset="0"/>
                <a:ea typeface="Calibri" panose="020F0502020204030204" pitchFamily="34" charset="0"/>
                <a:cs typeface="Courier New" panose="02070309020205020404" pitchFamily="49" charset="0"/>
              </a:rPr>
              <a:t>run;</a:t>
            </a:r>
          </a:p>
        </p:txBody>
      </p:sp>
      <p:sp>
        <p:nvSpPr>
          <p:cNvPr id="7" name="TextBox 6">
            <a:extLst>
              <a:ext uri="{FF2B5EF4-FFF2-40B4-BE49-F238E27FC236}">
                <a16:creationId xmlns:a16="http://schemas.microsoft.com/office/drawing/2014/main" id="{604C0FDD-5DD2-4791-811A-DB4BCA1EC522}"/>
              </a:ext>
            </a:extLst>
          </p:cNvPr>
          <p:cNvSpPr txBox="1"/>
          <p:nvPr/>
        </p:nvSpPr>
        <p:spPr>
          <a:xfrm>
            <a:off x="8742785" y="6571670"/>
            <a:ext cx="401216" cy="276999"/>
          </a:xfrm>
          <a:prstGeom prst="rect">
            <a:avLst/>
          </a:prstGeom>
          <a:noFill/>
        </p:spPr>
        <p:txBody>
          <a:bodyPr wrap="square" rtlCol="0">
            <a:spAutoFit/>
          </a:bodyPr>
          <a:lstStyle/>
          <a:p>
            <a:pPr algn="r"/>
            <a:r>
              <a:rPr lang="en-US" sz="1200" dirty="0">
                <a:solidFill>
                  <a:schemeClr val="bg1"/>
                </a:solidFill>
              </a:rPr>
              <a:t>42</a:t>
            </a:r>
          </a:p>
        </p:txBody>
      </p:sp>
      <p:pic>
        <p:nvPicPr>
          <p:cNvPr id="4" name="Picture 3">
            <a:extLst>
              <a:ext uri="{FF2B5EF4-FFF2-40B4-BE49-F238E27FC236}">
                <a16:creationId xmlns:a16="http://schemas.microsoft.com/office/drawing/2014/main" id="{F413727C-249D-4764-AE8D-756390B71171}"/>
              </a:ext>
            </a:extLst>
          </p:cNvPr>
          <p:cNvPicPr>
            <a:picLocks noChangeAspect="1"/>
          </p:cNvPicPr>
          <p:nvPr/>
        </p:nvPicPr>
        <p:blipFill rotWithShape="1">
          <a:blip r:embed="rId2"/>
          <a:srcRect l="52551" t="30681" r="21939" b="13809"/>
          <a:stretch/>
        </p:blipFill>
        <p:spPr>
          <a:xfrm>
            <a:off x="1214577" y="1343505"/>
            <a:ext cx="3694923" cy="4522583"/>
          </a:xfrm>
          <a:prstGeom prst="rect">
            <a:avLst/>
          </a:prstGeom>
          <a:ln w="28575">
            <a:solidFill>
              <a:srgbClr val="0E3E5E"/>
            </a:solidFill>
          </a:ln>
        </p:spPr>
      </p:pic>
      <p:sp>
        <p:nvSpPr>
          <p:cNvPr id="9" name="Rectangle 8">
            <a:extLst>
              <a:ext uri="{FF2B5EF4-FFF2-40B4-BE49-F238E27FC236}">
                <a16:creationId xmlns:a16="http://schemas.microsoft.com/office/drawing/2014/main" id="{5ACCD598-A54F-4CBC-B088-52E26559D449}"/>
              </a:ext>
            </a:extLst>
          </p:cNvPr>
          <p:cNvSpPr/>
          <p:nvPr/>
        </p:nvSpPr>
        <p:spPr>
          <a:xfrm>
            <a:off x="1242570" y="3609776"/>
            <a:ext cx="3600019" cy="2146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780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45E1BE7-C9EA-4C77-A10C-3FD26D1874F9}"/>
              </a:ext>
            </a:extLst>
          </p:cNvPr>
          <p:cNvSpPr/>
          <p:nvPr/>
        </p:nvSpPr>
        <p:spPr>
          <a:xfrm>
            <a:off x="161924" y="2017831"/>
            <a:ext cx="8791575" cy="3806354"/>
          </a:xfrm>
          <a:prstGeom prst="rect">
            <a:avLst/>
          </a:prstGeom>
          <a:solidFill>
            <a:srgbClr val="10466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85701" y="219135"/>
            <a:ext cx="7756263" cy="695265"/>
          </a:xfrm>
        </p:spPr>
        <p:txBody>
          <a:bodyPr/>
          <a:lstStyle/>
          <a:p>
            <a:r>
              <a:rPr lang="en-US" sz="3200" dirty="0"/>
              <a:t>Project Scope</a:t>
            </a:r>
          </a:p>
        </p:txBody>
      </p:sp>
      <p:pic>
        <p:nvPicPr>
          <p:cNvPr id="6" name="Picture 5">
            <a:extLst>
              <a:ext uri="{FF2B5EF4-FFF2-40B4-BE49-F238E27FC236}">
                <a16:creationId xmlns:a16="http://schemas.microsoft.com/office/drawing/2014/main" id="{54C98B19-DE80-4761-8488-6E890EF628A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7311" r="5787"/>
          <a:stretch/>
        </p:blipFill>
        <p:spPr>
          <a:xfrm>
            <a:off x="2155378" y="1145940"/>
            <a:ext cx="4833244" cy="5550136"/>
          </a:xfrm>
          <a:prstGeom prst="rect">
            <a:avLst/>
          </a:prstGeom>
          <a:ln w="38100">
            <a:solidFill>
              <a:srgbClr val="0E3E5E"/>
            </a:solidFill>
          </a:ln>
        </p:spPr>
      </p:pic>
      <p:sp>
        <p:nvSpPr>
          <p:cNvPr id="7" name="TextBox 6">
            <a:extLst>
              <a:ext uri="{FF2B5EF4-FFF2-40B4-BE49-F238E27FC236}">
                <a16:creationId xmlns:a16="http://schemas.microsoft.com/office/drawing/2014/main" id="{9A422771-F55A-40E7-8E9A-61624E9A9EDE}"/>
              </a:ext>
            </a:extLst>
          </p:cNvPr>
          <p:cNvSpPr txBox="1"/>
          <p:nvPr/>
        </p:nvSpPr>
        <p:spPr>
          <a:xfrm>
            <a:off x="215900" y="2505236"/>
            <a:ext cx="1802637" cy="2831544"/>
          </a:xfrm>
          <a:prstGeom prst="rect">
            <a:avLst/>
          </a:prstGeom>
          <a:noFill/>
        </p:spPr>
        <p:txBody>
          <a:bodyPr wrap="square" rtlCol="0">
            <a:spAutoFit/>
          </a:bodyPr>
          <a:lstStyle/>
          <a:p>
            <a:pPr algn="r"/>
            <a:r>
              <a:rPr lang="en-US" b="1" dirty="0">
                <a:solidFill>
                  <a:schemeClr val="bg1"/>
                </a:solidFill>
              </a:rPr>
              <a:t>Ghana</a:t>
            </a:r>
          </a:p>
          <a:p>
            <a:pPr algn="r"/>
            <a:r>
              <a:rPr lang="en-US" b="1" dirty="0">
                <a:solidFill>
                  <a:schemeClr val="bg1"/>
                </a:solidFill>
              </a:rPr>
              <a:t>Nigeria</a:t>
            </a:r>
          </a:p>
          <a:p>
            <a:pPr algn="r"/>
            <a:r>
              <a:rPr lang="en-US" b="1" dirty="0">
                <a:solidFill>
                  <a:schemeClr val="bg1"/>
                </a:solidFill>
              </a:rPr>
              <a:t>Cameroon</a:t>
            </a:r>
          </a:p>
          <a:p>
            <a:pPr algn="r"/>
            <a:r>
              <a:rPr lang="en-US" sz="1600" b="1" dirty="0">
                <a:solidFill>
                  <a:schemeClr val="bg1"/>
                </a:solidFill>
              </a:rPr>
              <a:t>DR of the Congo</a:t>
            </a:r>
          </a:p>
          <a:p>
            <a:pPr algn="r"/>
            <a:r>
              <a:rPr lang="en-US" b="1" dirty="0">
                <a:solidFill>
                  <a:schemeClr val="bg1"/>
                </a:solidFill>
              </a:rPr>
              <a:t>Angola</a:t>
            </a:r>
          </a:p>
          <a:p>
            <a:pPr algn="r"/>
            <a:r>
              <a:rPr lang="en-US" b="1" dirty="0">
                <a:solidFill>
                  <a:schemeClr val="bg1"/>
                </a:solidFill>
              </a:rPr>
              <a:t>Zambia</a:t>
            </a:r>
          </a:p>
          <a:p>
            <a:pPr algn="r"/>
            <a:r>
              <a:rPr lang="en-US" b="1" dirty="0">
                <a:solidFill>
                  <a:schemeClr val="bg1"/>
                </a:solidFill>
              </a:rPr>
              <a:t>Botswana</a:t>
            </a:r>
          </a:p>
          <a:p>
            <a:pPr algn="r"/>
            <a:r>
              <a:rPr lang="en-US" b="1" dirty="0">
                <a:solidFill>
                  <a:schemeClr val="bg1"/>
                </a:solidFill>
              </a:rPr>
              <a:t>Namibia</a:t>
            </a:r>
          </a:p>
          <a:p>
            <a:pPr algn="r"/>
            <a:r>
              <a:rPr lang="en-US" b="1" dirty="0">
                <a:solidFill>
                  <a:schemeClr val="bg1"/>
                </a:solidFill>
              </a:rPr>
              <a:t>Lesotho</a:t>
            </a:r>
          </a:p>
          <a:p>
            <a:pPr algn="r"/>
            <a:r>
              <a:rPr lang="en-US" b="1" dirty="0">
                <a:solidFill>
                  <a:schemeClr val="bg1"/>
                </a:solidFill>
              </a:rPr>
              <a:t>South Africa</a:t>
            </a:r>
          </a:p>
        </p:txBody>
      </p:sp>
      <p:sp>
        <p:nvSpPr>
          <p:cNvPr id="44" name="TextBox 43">
            <a:extLst>
              <a:ext uri="{FF2B5EF4-FFF2-40B4-BE49-F238E27FC236}">
                <a16:creationId xmlns:a16="http://schemas.microsoft.com/office/drawing/2014/main" id="{83930F22-B4C5-487A-BA03-E630FFECAFA3}"/>
              </a:ext>
            </a:extLst>
          </p:cNvPr>
          <p:cNvSpPr txBox="1"/>
          <p:nvPr/>
        </p:nvSpPr>
        <p:spPr>
          <a:xfrm>
            <a:off x="7083872" y="2423040"/>
            <a:ext cx="1840959" cy="3139321"/>
          </a:xfrm>
          <a:prstGeom prst="rect">
            <a:avLst/>
          </a:prstGeom>
          <a:noFill/>
        </p:spPr>
        <p:txBody>
          <a:bodyPr wrap="square" rtlCol="0">
            <a:spAutoFit/>
          </a:bodyPr>
          <a:lstStyle/>
          <a:p>
            <a:r>
              <a:rPr lang="en-US" b="1" dirty="0">
                <a:solidFill>
                  <a:schemeClr val="bg1"/>
                </a:solidFill>
              </a:rPr>
              <a:t>South Sudan</a:t>
            </a:r>
          </a:p>
          <a:p>
            <a:r>
              <a:rPr lang="en-US" b="1" dirty="0">
                <a:solidFill>
                  <a:schemeClr val="bg1"/>
                </a:solidFill>
              </a:rPr>
              <a:t>Ethiopia</a:t>
            </a:r>
          </a:p>
          <a:p>
            <a:r>
              <a:rPr lang="en-US" b="1" dirty="0">
                <a:solidFill>
                  <a:schemeClr val="bg1"/>
                </a:solidFill>
              </a:rPr>
              <a:t>Uganda</a:t>
            </a:r>
          </a:p>
          <a:p>
            <a:r>
              <a:rPr lang="en-US" b="1" dirty="0">
                <a:solidFill>
                  <a:schemeClr val="bg1"/>
                </a:solidFill>
              </a:rPr>
              <a:t>Kenya</a:t>
            </a:r>
          </a:p>
          <a:p>
            <a:r>
              <a:rPr lang="en-US" b="1" dirty="0">
                <a:solidFill>
                  <a:schemeClr val="bg1"/>
                </a:solidFill>
              </a:rPr>
              <a:t>Rwanda</a:t>
            </a:r>
          </a:p>
          <a:p>
            <a:r>
              <a:rPr lang="en-US" b="1" dirty="0">
                <a:solidFill>
                  <a:schemeClr val="bg1"/>
                </a:solidFill>
              </a:rPr>
              <a:t>Burundi</a:t>
            </a:r>
          </a:p>
          <a:p>
            <a:r>
              <a:rPr lang="en-US" b="1" dirty="0">
                <a:solidFill>
                  <a:schemeClr val="bg1"/>
                </a:solidFill>
              </a:rPr>
              <a:t>Tanzania</a:t>
            </a:r>
          </a:p>
          <a:p>
            <a:r>
              <a:rPr lang="en-US" b="1" dirty="0">
                <a:solidFill>
                  <a:schemeClr val="bg1"/>
                </a:solidFill>
              </a:rPr>
              <a:t>Malawi</a:t>
            </a:r>
          </a:p>
          <a:p>
            <a:r>
              <a:rPr lang="en-US" b="1" dirty="0">
                <a:solidFill>
                  <a:schemeClr val="bg1"/>
                </a:solidFill>
              </a:rPr>
              <a:t>Zimbabwe</a:t>
            </a:r>
          </a:p>
          <a:p>
            <a:r>
              <a:rPr lang="en-US" b="1" dirty="0">
                <a:solidFill>
                  <a:schemeClr val="bg1"/>
                </a:solidFill>
              </a:rPr>
              <a:t>Mozambique</a:t>
            </a:r>
          </a:p>
          <a:p>
            <a:r>
              <a:rPr lang="en-US" b="1" dirty="0">
                <a:solidFill>
                  <a:schemeClr val="bg1"/>
                </a:solidFill>
              </a:rPr>
              <a:t>Swaziland</a:t>
            </a:r>
          </a:p>
        </p:txBody>
      </p:sp>
      <p:cxnSp>
        <p:nvCxnSpPr>
          <p:cNvPr id="9" name="Straight Connector 8">
            <a:extLst>
              <a:ext uri="{FF2B5EF4-FFF2-40B4-BE49-F238E27FC236}">
                <a16:creationId xmlns:a16="http://schemas.microsoft.com/office/drawing/2014/main" id="{92886C31-74AB-4045-8C37-B75F383EDB95}"/>
              </a:ext>
            </a:extLst>
          </p:cNvPr>
          <p:cNvCxnSpPr>
            <a:cxnSpLocks/>
          </p:cNvCxnSpPr>
          <p:nvPr/>
        </p:nvCxnSpPr>
        <p:spPr>
          <a:xfrm>
            <a:off x="2021713" y="2733675"/>
            <a:ext cx="1292987" cy="49106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2723B2B-DA08-4763-A61A-9A639A0182CC}"/>
              </a:ext>
            </a:extLst>
          </p:cNvPr>
          <p:cNvCxnSpPr>
            <a:cxnSpLocks/>
          </p:cNvCxnSpPr>
          <p:nvPr/>
        </p:nvCxnSpPr>
        <p:spPr>
          <a:xfrm>
            <a:off x="2021713" y="2977377"/>
            <a:ext cx="1807337" cy="49228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4720F5A-9B71-46D4-AB04-032B2CB10D2F}"/>
              </a:ext>
            </a:extLst>
          </p:cNvPr>
          <p:cNvCxnSpPr>
            <a:cxnSpLocks/>
          </p:cNvCxnSpPr>
          <p:nvPr/>
        </p:nvCxnSpPr>
        <p:spPr>
          <a:xfrm>
            <a:off x="2039621" y="3224737"/>
            <a:ext cx="2268407" cy="47646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480E645-A27A-47AA-B2DA-4AAD22EA26B4}"/>
              </a:ext>
            </a:extLst>
          </p:cNvPr>
          <p:cNvCxnSpPr>
            <a:cxnSpLocks/>
          </p:cNvCxnSpPr>
          <p:nvPr/>
        </p:nvCxnSpPr>
        <p:spPr>
          <a:xfrm>
            <a:off x="2010953" y="3509272"/>
            <a:ext cx="2836582" cy="75488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2876F8-44A6-4234-9A15-907BD6A23039}"/>
              </a:ext>
            </a:extLst>
          </p:cNvPr>
          <p:cNvCxnSpPr>
            <a:cxnSpLocks/>
          </p:cNvCxnSpPr>
          <p:nvPr/>
        </p:nvCxnSpPr>
        <p:spPr>
          <a:xfrm>
            <a:off x="2010953" y="3778636"/>
            <a:ext cx="2496410" cy="99892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75B7A3C-767B-45C8-A367-7AF613F08700}"/>
              </a:ext>
            </a:extLst>
          </p:cNvPr>
          <p:cNvCxnSpPr>
            <a:cxnSpLocks/>
          </p:cNvCxnSpPr>
          <p:nvPr/>
        </p:nvCxnSpPr>
        <p:spPr>
          <a:xfrm>
            <a:off x="1993137" y="4048000"/>
            <a:ext cx="3095918" cy="116597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B1F1634-022D-4E71-8AE2-A7EDE5BB0739}"/>
              </a:ext>
            </a:extLst>
          </p:cNvPr>
          <p:cNvCxnSpPr>
            <a:cxnSpLocks/>
          </p:cNvCxnSpPr>
          <p:nvPr/>
        </p:nvCxnSpPr>
        <p:spPr>
          <a:xfrm>
            <a:off x="2021713" y="4622088"/>
            <a:ext cx="2550287" cy="112053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E658086-6D03-4983-9D2E-8C48E38C96CB}"/>
              </a:ext>
            </a:extLst>
          </p:cNvPr>
          <p:cNvCxnSpPr>
            <a:cxnSpLocks/>
          </p:cNvCxnSpPr>
          <p:nvPr/>
        </p:nvCxnSpPr>
        <p:spPr>
          <a:xfrm>
            <a:off x="2010953" y="4356978"/>
            <a:ext cx="3078102" cy="137438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9ABA80-ACB4-4806-A72C-ED8A4255B644}"/>
              </a:ext>
            </a:extLst>
          </p:cNvPr>
          <p:cNvCxnSpPr>
            <a:cxnSpLocks/>
          </p:cNvCxnSpPr>
          <p:nvPr/>
        </p:nvCxnSpPr>
        <p:spPr>
          <a:xfrm>
            <a:off x="1993137" y="5143042"/>
            <a:ext cx="2952370" cy="129130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0FC4127-A920-4CBD-BAC5-E05D7A8825D3}"/>
              </a:ext>
            </a:extLst>
          </p:cNvPr>
          <p:cNvCxnSpPr>
            <a:cxnSpLocks/>
          </p:cNvCxnSpPr>
          <p:nvPr/>
        </p:nvCxnSpPr>
        <p:spPr>
          <a:xfrm>
            <a:off x="1993137" y="4870379"/>
            <a:ext cx="3302763" cy="147199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69974B8-87AC-4B09-9845-2E553BC6654A}"/>
              </a:ext>
            </a:extLst>
          </p:cNvPr>
          <p:cNvCxnSpPr>
            <a:cxnSpLocks/>
          </p:cNvCxnSpPr>
          <p:nvPr/>
        </p:nvCxnSpPr>
        <p:spPr>
          <a:xfrm flipV="1">
            <a:off x="5476178" y="2628900"/>
            <a:ext cx="1667572" cy="7620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B0D5BDC-C756-495F-AAA0-18217D042DF1}"/>
              </a:ext>
            </a:extLst>
          </p:cNvPr>
          <p:cNvCxnSpPr>
            <a:cxnSpLocks/>
          </p:cNvCxnSpPr>
          <p:nvPr/>
        </p:nvCxnSpPr>
        <p:spPr>
          <a:xfrm flipV="1">
            <a:off x="6148987" y="2895600"/>
            <a:ext cx="973300" cy="43054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1D12C7B-A559-4CFB-BCE7-66F099B00721}"/>
              </a:ext>
            </a:extLst>
          </p:cNvPr>
          <p:cNvCxnSpPr>
            <a:cxnSpLocks/>
          </p:cNvCxnSpPr>
          <p:nvPr/>
        </p:nvCxnSpPr>
        <p:spPr>
          <a:xfrm flipV="1">
            <a:off x="6076950" y="3469658"/>
            <a:ext cx="1045337" cy="40701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B0F15C-3FBD-40C1-8363-0FEB924565AB}"/>
              </a:ext>
            </a:extLst>
          </p:cNvPr>
          <p:cNvCxnSpPr>
            <a:cxnSpLocks/>
          </p:cNvCxnSpPr>
          <p:nvPr/>
        </p:nvCxnSpPr>
        <p:spPr>
          <a:xfrm flipV="1">
            <a:off x="5665163" y="3219769"/>
            <a:ext cx="1457124" cy="6092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DEB84DD-F784-44BD-941E-2980E2E94745}"/>
              </a:ext>
            </a:extLst>
          </p:cNvPr>
          <p:cNvCxnSpPr>
            <a:cxnSpLocks/>
          </p:cNvCxnSpPr>
          <p:nvPr/>
        </p:nvCxnSpPr>
        <p:spPr>
          <a:xfrm flipV="1">
            <a:off x="5476178" y="3726138"/>
            <a:ext cx="1628201" cy="45882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A9DC054-EAC7-479D-B4E0-ED99ED50941D}"/>
              </a:ext>
            </a:extLst>
          </p:cNvPr>
          <p:cNvCxnSpPr>
            <a:cxnSpLocks/>
            <a:endCxn id="44" idx="1"/>
          </p:cNvCxnSpPr>
          <p:nvPr/>
        </p:nvCxnSpPr>
        <p:spPr>
          <a:xfrm flipV="1">
            <a:off x="5447510" y="3992701"/>
            <a:ext cx="1636362" cy="29564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931643C-5925-4FB9-A123-8ABDF0ADDB49}"/>
              </a:ext>
            </a:extLst>
          </p:cNvPr>
          <p:cNvCxnSpPr>
            <a:cxnSpLocks/>
          </p:cNvCxnSpPr>
          <p:nvPr/>
        </p:nvCxnSpPr>
        <p:spPr>
          <a:xfrm flipV="1">
            <a:off x="5838825" y="4262791"/>
            <a:ext cx="1294222" cy="29211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ED78412-7974-422D-8DEA-A49A93819D0A}"/>
              </a:ext>
            </a:extLst>
          </p:cNvPr>
          <p:cNvCxnSpPr>
            <a:cxnSpLocks/>
          </p:cNvCxnSpPr>
          <p:nvPr/>
        </p:nvCxnSpPr>
        <p:spPr>
          <a:xfrm flipV="1">
            <a:off x="5738919" y="4539762"/>
            <a:ext cx="1365460" cy="50441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43C69E1-8488-4C91-A867-089D737FF199}"/>
              </a:ext>
            </a:extLst>
          </p:cNvPr>
          <p:cNvCxnSpPr>
            <a:cxnSpLocks/>
          </p:cNvCxnSpPr>
          <p:nvPr/>
        </p:nvCxnSpPr>
        <p:spPr>
          <a:xfrm flipV="1">
            <a:off x="5476178" y="4870380"/>
            <a:ext cx="1607694" cy="53982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073A108-57A7-40A3-9C34-33CD9362BC14}"/>
              </a:ext>
            </a:extLst>
          </p:cNvPr>
          <p:cNvCxnSpPr>
            <a:cxnSpLocks/>
          </p:cNvCxnSpPr>
          <p:nvPr/>
        </p:nvCxnSpPr>
        <p:spPr>
          <a:xfrm flipV="1">
            <a:off x="5738919" y="5092700"/>
            <a:ext cx="1344953" cy="4699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DAB12F2-2EC4-416F-A088-9A1555E853B8}"/>
              </a:ext>
            </a:extLst>
          </p:cNvPr>
          <p:cNvCxnSpPr>
            <a:cxnSpLocks/>
          </p:cNvCxnSpPr>
          <p:nvPr/>
        </p:nvCxnSpPr>
        <p:spPr>
          <a:xfrm flipV="1">
            <a:off x="5568950" y="5336780"/>
            <a:ext cx="1514922" cy="74652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B99BCB7-22C4-4F78-8245-A38F21F4F029}"/>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5</a:t>
            </a:r>
          </a:p>
        </p:txBody>
      </p:sp>
    </p:spTree>
    <p:extLst>
      <p:ext uri="{BB962C8B-B14F-4D97-AF65-F5344CB8AC3E}">
        <p14:creationId xmlns:p14="http://schemas.microsoft.com/office/powerpoint/2010/main" val="378376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Pentagon 10">
            <a:extLst>
              <a:ext uri="{FF2B5EF4-FFF2-40B4-BE49-F238E27FC236}">
                <a16:creationId xmlns:a16="http://schemas.microsoft.com/office/drawing/2014/main" id="{2AD8C8BB-3352-40EA-8673-0B2ED02452A6}"/>
              </a:ext>
            </a:extLst>
          </p:cNvPr>
          <p:cNvSpPr/>
          <p:nvPr/>
        </p:nvSpPr>
        <p:spPr>
          <a:xfrm>
            <a:off x="18658" y="1548882"/>
            <a:ext cx="9134668" cy="4339611"/>
          </a:xfrm>
          <a:prstGeom prst="homePlate">
            <a:avLst>
              <a:gd name="adj" fmla="val 32764"/>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CF16045-F92F-40F0-8C49-8534249BD02F}"/>
              </a:ext>
            </a:extLst>
          </p:cNvPr>
          <p:cNvSpPr>
            <a:spLocks noGrp="1"/>
          </p:cNvSpPr>
          <p:nvPr>
            <p:ph type="title"/>
          </p:nvPr>
        </p:nvSpPr>
        <p:spPr>
          <a:xfrm>
            <a:off x="335422" y="195065"/>
            <a:ext cx="7756263" cy="570951"/>
          </a:xfrm>
        </p:spPr>
        <p:txBody>
          <a:bodyPr/>
          <a:lstStyle/>
          <a:p>
            <a:r>
              <a:rPr lang="en-US" sz="3200" dirty="0"/>
              <a:t>Methodologies</a:t>
            </a:r>
          </a:p>
        </p:txBody>
      </p:sp>
      <p:grpSp>
        <p:nvGrpSpPr>
          <p:cNvPr id="43" name="Group 42">
            <a:extLst>
              <a:ext uri="{FF2B5EF4-FFF2-40B4-BE49-F238E27FC236}">
                <a16:creationId xmlns:a16="http://schemas.microsoft.com/office/drawing/2014/main" id="{9C092DC3-CE04-4EC7-826A-E472B8C8D266}"/>
              </a:ext>
            </a:extLst>
          </p:cNvPr>
          <p:cNvGrpSpPr/>
          <p:nvPr/>
        </p:nvGrpSpPr>
        <p:grpSpPr>
          <a:xfrm>
            <a:off x="215601" y="1716829"/>
            <a:ext cx="2903707" cy="3966390"/>
            <a:chOff x="215601" y="1716829"/>
            <a:chExt cx="2903707" cy="3966390"/>
          </a:xfrm>
        </p:grpSpPr>
        <p:sp>
          <p:nvSpPr>
            <p:cNvPr id="4" name="Arrow: Pentagon 3">
              <a:extLst>
                <a:ext uri="{FF2B5EF4-FFF2-40B4-BE49-F238E27FC236}">
                  <a16:creationId xmlns:a16="http://schemas.microsoft.com/office/drawing/2014/main" id="{376A1B90-C69B-42D7-A4BA-4E8182EF2170}"/>
                </a:ext>
              </a:extLst>
            </p:cNvPr>
            <p:cNvSpPr/>
            <p:nvPr/>
          </p:nvSpPr>
          <p:spPr>
            <a:xfrm>
              <a:off x="215601" y="1716829"/>
              <a:ext cx="2903707" cy="3966390"/>
            </a:xfrm>
            <a:prstGeom prst="homePlate">
              <a:avLst>
                <a:gd name="adj" fmla="val 45665"/>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3DF46C2-5CFF-4E36-8591-BDFFF407C0B5}"/>
                </a:ext>
              </a:extLst>
            </p:cNvPr>
            <p:cNvSpPr txBox="1"/>
            <p:nvPr/>
          </p:nvSpPr>
          <p:spPr>
            <a:xfrm>
              <a:off x="384245" y="3700024"/>
              <a:ext cx="2358213" cy="1200329"/>
            </a:xfrm>
            <a:prstGeom prst="rect">
              <a:avLst/>
            </a:prstGeom>
            <a:noFill/>
          </p:spPr>
          <p:txBody>
            <a:bodyPr wrap="square" rtlCol="0">
              <a:spAutoFit/>
            </a:bodyPr>
            <a:lstStyle/>
            <a:p>
              <a:r>
                <a:rPr lang="en-US" dirty="0">
                  <a:solidFill>
                    <a:schemeClr val="bg1"/>
                  </a:solidFill>
                </a:rPr>
                <a:t>Gather Data</a:t>
              </a:r>
            </a:p>
            <a:p>
              <a:r>
                <a:rPr lang="en-US" dirty="0">
                  <a:solidFill>
                    <a:schemeClr val="bg1"/>
                  </a:solidFill>
                </a:rPr>
                <a:t>Determine Timeline</a:t>
              </a:r>
            </a:p>
            <a:p>
              <a:r>
                <a:rPr lang="en-US" dirty="0">
                  <a:solidFill>
                    <a:schemeClr val="bg1"/>
                  </a:solidFill>
                </a:rPr>
                <a:t>Select Inputs &amp; Outputs</a:t>
              </a:r>
            </a:p>
          </p:txBody>
        </p:sp>
        <p:grpSp>
          <p:nvGrpSpPr>
            <p:cNvPr id="42" name="Group 41">
              <a:extLst>
                <a:ext uri="{FF2B5EF4-FFF2-40B4-BE49-F238E27FC236}">
                  <a16:creationId xmlns:a16="http://schemas.microsoft.com/office/drawing/2014/main" id="{736A2563-8E41-4F96-8856-5D4CB29222DA}"/>
                </a:ext>
              </a:extLst>
            </p:cNvPr>
            <p:cNvGrpSpPr/>
            <p:nvPr/>
          </p:nvGrpSpPr>
          <p:grpSpPr>
            <a:xfrm>
              <a:off x="384244" y="2594983"/>
              <a:ext cx="2336330" cy="1088090"/>
              <a:chOff x="384244" y="2594983"/>
              <a:chExt cx="2336330" cy="1088090"/>
            </a:xfrm>
          </p:grpSpPr>
          <p:grpSp>
            <p:nvGrpSpPr>
              <p:cNvPr id="29" name="Group 28">
                <a:extLst>
                  <a:ext uri="{FF2B5EF4-FFF2-40B4-BE49-F238E27FC236}">
                    <a16:creationId xmlns:a16="http://schemas.microsoft.com/office/drawing/2014/main" id="{09E479AA-EBC9-4851-A420-86766C207315}"/>
                  </a:ext>
                </a:extLst>
              </p:cNvPr>
              <p:cNvGrpSpPr/>
              <p:nvPr/>
            </p:nvGrpSpPr>
            <p:grpSpPr>
              <a:xfrm>
                <a:off x="384244" y="2594983"/>
                <a:ext cx="2336330" cy="1088090"/>
                <a:chOff x="433398" y="2509934"/>
                <a:chExt cx="2202454" cy="998376"/>
              </a:xfrm>
              <a:solidFill>
                <a:schemeClr val="bg1"/>
              </a:solidFill>
            </p:grpSpPr>
            <p:sp>
              <p:nvSpPr>
                <p:cNvPr id="30" name="Trapezoid 29">
                  <a:extLst>
                    <a:ext uri="{FF2B5EF4-FFF2-40B4-BE49-F238E27FC236}">
                      <a16:creationId xmlns:a16="http://schemas.microsoft.com/office/drawing/2014/main" id="{DA6032F4-0F96-414F-8E17-4EE54C2A1D28}"/>
                    </a:ext>
                  </a:extLst>
                </p:cNvPr>
                <p:cNvSpPr/>
                <p:nvPr/>
              </p:nvSpPr>
              <p:spPr>
                <a:xfrm>
                  <a:off x="433398" y="2509935"/>
                  <a:ext cx="2202454" cy="998375"/>
                </a:xfrm>
                <a:prstGeom prst="trapezoid">
                  <a:avLst>
                    <a:gd name="adj" fmla="val 717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3E5E"/>
                    </a:solidFill>
                  </a:endParaRPr>
                </a:p>
              </p:txBody>
            </p:sp>
            <p:sp>
              <p:nvSpPr>
                <p:cNvPr id="31" name="Right Triangle 30">
                  <a:extLst>
                    <a:ext uri="{FF2B5EF4-FFF2-40B4-BE49-F238E27FC236}">
                      <a16:creationId xmlns:a16="http://schemas.microsoft.com/office/drawing/2014/main" id="{2F42F539-7756-4613-8F4B-7BC3AE10AB03}"/>
                    </a:ext>
                  </a:extLst>
                </p:cNvPr>
                <p:cNvSpPr/>
                <p:nvPr/>
              </p:nvSpPr>
              <p:spPr>
                <a:xfrm rot="5400000">
                  <a:off x="338367" y="2604965"/>
                  <a:ext cx="998375" cy="80831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3E5E"/>
                    </a:solidFill>
                  </a:endParaRPr>
                </a:p>
              </p:txBody>
            </p:sp>
          </p:grpSp>
          <p:grpSp>
            <p:nvGrpSpPr>
              <p:cNvPr id="19" name="Group 18">
                <a:extLst>
                  <a:ext uri="{FF2B5EF4-FFF2-40B4-BE49-F238E27FC236}">
                    <a16:creationId xmlns:a16="http://schemas.microsoft.com/office/drawing/2014/main" id="{F386B3C8-8735-456A-B83F-07C9030F685C}"/>
                  </a:ext>
                </a:extLst>
              </p:cNvPr>
              <p:cNvGrpSpPr/>
              <p:nvPr/>
            </p:nvGrpSpPr>
            <p:grpSpPr>
              <a:xfrm>
                <a:off x="430672" y="2644919"/>
                <a:ext cx="2202454" cy="998376"/>
                <a:chOff x="433398" y="2509934"/>
                <a:chExt cx="2202454" cy="998376"/>
              </a:xfrm>
            </p:grpSpPr>
            <p:sp>
              <p:nvSpPr>
                <p:cNvPr id="17" name="Trapezoid 16">
                  <a:extLst>
                    <a:ext uri="{FF2B5EF4-FFF2-40B4-BE49-F238E27FC236}">
                      <a16:creationId xmlns:a16="http://schemas.microsoft.com/office/drawing/2014/main" id="{43B63709-281E-4C1F-BFCE-D24F85CF5E61}"/>
                    </a:ext>
                  </a:extLst>
                </p:cNvPr>
                <p:cNvSpPr/>
                <p:nvPr/>
              </p:nvSpPr>
              <p:spPr>
                <a:xfrm>
                  <a:off x="433398" y="2509935"/>
                  <a:ext cx="2202454" cy="998375"/>
                </a:xfrm>
                <a:prstGeom prst="trapezoid">
                  <a:avLst>
                    <a:gd name="adj" fmla="val 71729"/>
                  </a:avLst>
                </a:prstGeom>
                <a:solidFill>
                  <a:srgbClr val="09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84E6C706-A43E-448A-944E-FC677D5580D1}"/>
                    </a:ext>
                  </a:extLst>
                </p:cNvPr>
                <p:cNvSpPr/>
                <p:nvPr/>
              </p:nvSpPr>
              <p:spPr>
                <a:xfrm rot="5400000">
                  <a:off x="338367" y="2604965"/>
                  <a:ext cx="998375" cy="808313"/>
                </a:xfrm>
                <a:prstGeom prst="rtTriangle">
                  <a:avLst/>
                </a:prstGeom>
                <a:solidFill>
                  <a:srgbClr val="09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17948BCC-C707-4A9F-AAF9-2B6FEEF3D62A}"/>
                  </a:ext>
                </a:extLst>
              </p:cNvPr>
              <p:cNvSpPr txBox="1"/>
              <p:nvPr/>
            </p:nvSpPr>
            <p:spPr>
              <a:xfrm>
                <a:off x="430672" y="2715208"/>
                <a:ext cx="2202454" cy="830997"/>
              </a:xfrm>
              <a:prstGeom prst="rect">
                <a:avLst/>
              </a:prstGeom>
              <a:noFill/>
            </p:spPr>
            <p:txBody>
              <a:bodyPr wrap="square" rtlCol="0">
                <a:spAutoFit/>
              </a:bodyPr>
              <a:lstStyle/>
              <a:p>
                <a:r>
                  <a:rPr lang="en-US" sz="2400" b="1" dirty="0">
                    <a:solidFill>
                      <a:srgbClr val="0E3E5E"/>
                    </a:solidFill>
                  </a:rPr>
                  <a:t>Data</a:t>
                </a:r>
              </a:p>
              <a:p>
                <a:r>
                  <a:rPr lang="en-US" sz="2400" b="1" dirty="0">
                    <a:solidFill>
                      <a:srgbClr val="0E3E5E"/>
                    </a:solidFill>
                  </a:rPr>
                  <a:t>Preparation</a:t>
                </a:r>
              </a:p>
            </p:txBody>
          </p:sp>
        </p:grpSp>
      </p:grpSp>
      <p:grpSp>
        <p:nvGrpSpPr>
          <p:cNvPr id="37" name="Group 36">
            <a:extLst>
              <a:ext uri="{FF2B5EF4-FFF2-40B4-BE49-F238E27FC236}">
                <a16:creationId xmlns:a16="http://schemas.microsoft.com/office/drawing/2014/main" id="{7FA159E3-BFD8-4EC1-8627-1D4860677BCE}"/>
              </a:ext>
            </a:extLst>
          </p:cNvPr>
          <p:cNvGrpSpPr/>
          <p:nvPr/>
        </p:nvGrpSpPr>
        <p:grpSpPr>
          <a:xfrm>
            <a:off x="5047857" y="1716838"/>
            <a:ext cx="3872215" cy="3966390"/>
            <a:chOff x="5047857" y="1716830"/>
            <a:chExt cx="3872215" cy="3966390"/>
          </a:xfrm>
        </p:grpSpPr>
        <p:sp>
          <p:nvSpPr>
            <p:cNvPr id="6" name="Arrow: Chevron 5">
              <a:extLst>
                <a:ext uri="{FF2B5EF4-FFF2-40B4-BE49-F238E27FC236}">
                  <a16:creationId xmlns:a16="http://schemas.microsoft.com/office/drawing/2014/main" id="{8D2A6812-86A5-4C21-9235-105FF5D076E5}"/>
                </a:ext>
              </a:extLst>
            </p:cNvPr>
            <p:cNvSpPr/>
            <p:nvPr/>
          </p:nvSpPr>
          <p:spPr>
            <a:xfrm>
              <a:off x="5047857" y="1716830"/>
              <a:ext cx="3872215" cy="3966390"/>
            </a:xfrm>
            <a:prstGeom prst="chevron">
              <a:avLst>
                <a:gd name="adj" fmla="val 33431"/>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FEA4C38-F0DF-460C-AAC8-7BBAE4D9BE7A}"/>
                </a:ext>
              </a:extLst>
            </p:cNvPr>
            <p:cNvSpPr txBox="1"/>
            <p:nvPr/>
          </p:nvSpPr>
          <p:spPr>
            <a:xfrm>
              <a:off x="6477670" y="3691222"/>
              <a:ext cx="1967083" cy="646331"/>
            </a:xfrm>
            <a:prstGeom prst="rect">
              <a:avLst/>
            </a:prstGeom>
            <a:noFill/>
          </p:spPr>
          <p:txBody>
            <a:bodyPr wrap="square" rtlCol="0">
              <a:spAutoFit/>
            </a:bodyPr>
            <a:lstStyle/>
            <a:p>
              <a:r>
                <a:rPr lang="en-US" dirty="0">
                  <a:solidFill>
                    <a:schemeClr val="bg1"/>
                  </a:solidFill>
                </a:rPr>
                <a:t>Discover Predictors</a:t>
              </a:r>
            </a:p>
          </p:txBody>
        </p:sp>
        <p:grpSp>
          <p:nvGrpSpPr>
            <p:cNvPr id="32" name="Group 31">
              <a:extLst>
                <a:ext uri="{FF2B5EF4-FFF2-40B4-BE49-F238E27FC236}">
                  <a16:creationId xmlns:a16="http://schemas.microsoft.com/office/drawing/2014/main" id="{72555286-3CA4-4AE5-8DC9-33CAEE904771}"/>
                </a:ext>
              </a:extLst>
            </p:cNvPr>
            <p:cNvGrpSpPr/>
            <p:nvPr/>
          </p:nvGrpSpPr>
          <p:grpSpPr>
            <a:xfrm>
              <a:off x="6425470" y="2594984"/>
              <a:ext cx="2336330" cy="1088090"/>
              <a:chOff x="433398" y="2509934"/>
              <a:chExt cx="2202454" cy="998376"/>
            </a:xfrm>
            <a:solidFill>
              <a:schemeClr val="bg1"/>
            </a:solidFill>
          </p:grpSpPr>
          <p:sp>
            <p:nvSpPr>
              <p:cNvPr id="33" name="Trapezoid 32">
                <a:extLst>
                  <a:ext uri="{FF2B5EF4-FFF2-40B4-BE49-F238E27FC236}">
                    <a16:creationId xmlns:a16="http://schemas.microsoft.com/office/drawing/2014/main" id="{545CD904-388D-4B50-B037-AEE039AA301B}"/>
                  </a:ext>
                </a:extLst>
              </p:cNvPr>
              <p:cNvSpPr/>
              <p:nvPr/>
            </p:nvSpPr>
            <p:spPr>
              <a:xfrm>
                <a:off x="433398" y="2509935"/>
                <a:ext cx="2202454" cy="998375"/>
              </a:xfrm>
              <a:prstGeom prst="trapezoid">
                <a:avLst>
                  <a:gd name="adj" fmla="val 717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3E5E"/>
                  </a:solidFill>
                </a:endParaRPr>
              </a:p>
            </p:txBody>
          </p:sp>
          <p:sp>
            <p:nvSpPr>
              <p:cNvPr id="34" name="Right Triangle 33">
                <a:extLst>
                  <a:ext uri="{FF2B5EF4-FFF2-40B4-BE49-F238E27FC236}">
                    <a16:creationId xmlns:a16="http://schemas.microsoft.com/office/drawing/2014/main" id="{1B455380-8C72-4097-94A2-37A7034BA37B}"/>
                  </a:ext>
                </a:extLst>
              </p:cNvPr>
              <p:cNvSpPr/>
              <p:nvPr/>
            </p:nvSpPr>
            <p:spPr>
              <a:xfrm rot="5400000">
                <a:off x="338367" y="2604965"/>
                <a:ext cx="998375" cy="80831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3E5E"/>
                  </a:solidFill>
                </a:endParaRPr>
              </a:p>
            </p:txBody>
          </p:sp>
        </p:grpSp>
        <p:grpSp>
          <p:nvGrpSpPr>
            <p:cNvPr id="23" name="Group 22">
              <a:extLst>
                <a:ext uri="{FF2B5EF4-FFF2-40B4-BE49-F238E27FC236}">
                  <a16:creationId xmlns:a16="http://schemas.microsoft.com/office/drawing/2014/main" id="{57B49A55-FAAE-4176-ACDC-C49E81E0FC3E}"/>
                </a:ext>
              </a:extLst>
            </p:cNvPr>
            <p:cNvGrpSpPr/>
            <p:nvPr/>
          </p:nvGrpSpPr>
          <p:grpSpPr>
            <a:xfrm>
              <a:off x="6475130" y="2639843"/>
              <a:ext cx="2202454" cy="998376"/>
              <a:chOff x="433398" y="2509934"/>
              <a:chExt cx="2202454" cy="998376"/>
            </a:xfrm>
          </p:grpSpPr>
          <p:sp>
            <p:nvSpPr>
              <p:cNvPr id="24" name="Trapezoid 23">
                <a:extLst>
                  <a:ext uri="{FF2B5EF4-FFF2-40B4-BE49-F238E27FC236}">
                    <a16:creationId xmlns:a16="http://schemas.microsoft.com/office/drawing/2014/main" id="{1B7F4A4E-DBC9-4F41-8984-06AF139EEA11}"/>
                  </a:ext>
                </a:extLst>
              </p:cNvPr>
              <p:cNvSpPr/>
              <p:nvPr/>
            </p:nvSpPr>
            <p:spPr>
              <a:xfrm>
                <a:off x="433398" y="2509935"/>
                <a:ext cx="2202454" cy="998375"/>
              </a:xfrm>
              <a:prstGeom prst="trapezoid">
                <a:avLst>
                  <a:gd name="adj" fmla="val 71729"/>
                </a:avLst>
              </a:prstGeom>
              <a:solidFill>
                <a:srgbClr val="09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4DD98291-7CD6-4543-BC72-B0D92EBA6A9A}"/>
                  </a:ext>
                </a:extLst>
              </p:cNvPr>
              <p:cNvSpPr/>
              <p:nvPr/>
            </p:nvSpPr>
            <p:spPr>
              <a:xfrm rot="5400000">
                <a:off x="338367" y="2604965"/>
                <a:ext cx="998375" cy="808313"/>
              </a:xfrm>
              <a:prstGeom prst="rtTriangle">
                <a:avLst/>
              </a:prstGeom>
              <a:solidFill>
                <a:srgbClr val="09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C3335186-4042-45F2-8ECB-717572C92BFF}"/>
                </a:ext>
              </a:extLst>
            </p:cNvPr>
            <p:cNvSpPr txBox="1"/>
            <p:nvPr/>
          </p:nvSpPr>
          <p:spPr>
            <a:xfrm>
              <a:off x="6546716" y="2723531"/>
              <a:ext cx="2202454" cy="830997"/>
            </a:xfrm>
            <a:prstGeom prst="rect">
              <a:avLst/>
            </a:prstGeom>
            <a:noFill/>
          </p:spPr>
          <p:txBody>
            <a:bodyPr wrap="square" rtlCol="0">
              <a:spAutoFit/>
            </a:bodyPr>
            <a:lstStyle/>
            <a:p>
              <a:r>
                <a:rPr lang="en-US" sz="2400" b="1" dirty="0">
                  <a:solidFill>
                    <a:srgbClr val="0E3E5E"/>
                  </a:solidFill>
                </a:rPr>
                <a:t>Linear</a:t>
              </a:r>
            </a:p>
            <a:p>
              <a:r>
                <a:rPr lang="en-US" sz="2400" b="1" dirty="0">
                  <a:solidFill>
                    <a:srgbClr val="0E3E5E"/>
                  </a:solidFill>
                </a:rPr>
                <a:t>Regression</a:t>
              </a:r>
            </a:p>
          </p:txBody>
        </p:sp>
      </p:grpSp>
      <p:grpSp>
        <p:nvGrpSpPr>
          <p:cNvPr id="13" name="Group 12">
            <a:extLst>
              <a:ext uri="{FF2B5EF4-FFF2-40B4-BE49-F238E27FC236}">
                <a16:creationId xmlns:a16="http://schemas.microsoft.com/office/drawing/2014/main" id="{1819E23E-E8E3-4398-BA1A-38452F79052F}"/>
              </a:ext>
            </a:extLst>
          </p:cNvPr>
          <p:cNvGrpSpPr/>
          <p:nvPr/>
        </p:nvGrpSpPr>
        <p:grpSpPr>
          <a:xfrm>
            <a:off x="1922112" y="1716830"/>
            <a:ext cx="4280031" cy="3966389"/>
            <a:chOff x="1922112" y="1716830"/>
            <a:chExt cx="4280031" cy="3966389"/>
          </a:xfrm>
        </p:grpSpPr>
        <p:sp>
          <p:nvSpPr>
            <p:cNvPr id="5" name="Arrow: Chevron 4">
              <a:extLst>
                <a:ext uri="{FF2B5EF4-FFF2-40B4-BE49-F238E27FC236}">
                  <a16:creationId xmlns:a16="http://schemas.microsoft.com/office/drawing/2014/main" id="{B94B9D5F-1855-42FE-9C2F-0BF293F7C5F4}"/>
                </a:ext>
              </a:extLst>
            </p:cNvPr>
            <p:cNvSpPr/>
            <p:nvPr/>
          </p:nvSpPr>
          <p:spPr>
            <a:xfrm>
              <a:off x="1922112" y="1716830"/>
              <a:ext cx="4280031" cy="3966389"/>
            </a:xfrm>
            <a:prstGeom prst="chevron">
              <a:avLst>
                <a:gd name="adj" fmla="val 32777"/>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B6E0AA0A-10CE-4496-B932-BCAF9A0D387D}"/>
                </a:ext>
              </a:extLst>
            </p:cNvPr>
            <p:cNvSpPr txBox="1"/>
            <p:nvPr/>
          </p:nvSpPr>
          <p:spPr>
            <a:xfrm>
              <a:off x="3371666" y="3722193"/>
              <a:ext cx="2503300" cy="646331"/>
            </a:xfrm>
            <a:prstGeom prst="rect">
              <a:avLst/>
            </a:prstGeom>
            <a:noFill/>
          </p:spPr>
          <p:txBody>
            <a:bodyPr wrap="square" rtlCol="0">
              <a:spAutoFit/>
            </a:bodyPr>
            <a:lstStyle/>
            <a:p>
              <a:r>
                <a:rPr lang="en-US" dirty="0">
                  <a:solidFill>
                    <a:schemeClr val="bg1"/>
                  </a:solidFill>
                </a:rPr>
                <a:t>Compute Performance &amp; Efficiency Scores</a:t>
              </a:r>
            </a:p>
          </p:txBody>
        </p:sp>
        <p:grpSp>
          <p:nvGrpSpPr>
            <p:cNvPr id="12" name="Group 11">
              <a:extLst>
                <a:ext uri="{FF2B5EF4-FFF2-40B4-BE49-F238E27FC236}">
                  <a16:creationId xmlns:a16="http://schemas.microsoft.com/office/drawing/2014/main" id="{0839D6D5-4050-4A01-9461-EF7F6251336B}"/>
                </a:ext>
              </a:extLst>
            </p:cNvPr>
            <p:cNvGrpSpPr/>
            <p:nvPr/>
          </p:nvGrpSpPr>
          <p:grpSpPr>
            <a:xfrm>
              <a:off x="3292804" y="1783081"/>
              <a:ext cx="2654369" cy="1905869"/>
              <a:chOff x="3292804" y="1783081"/>
              <a:chExt cx="2654369" cy="1905869"/>
            </a:xfrm>
          </p:grpSpPr>
          <p:sp>
            <p:nvSpPr>
              <p:cNvPr id="35" name="Trapezoid 34">
                <a:extLst>
                  <a:ext uri="{FF2B5EF4-FFF2-40B4-BE49-F238E27FC236}">
                    <a16:creationId xmlns:a16="http://schemas.microsoft.com/office/drawing/2014/main" id="{8B77331D-3A9F-4DBE-B6C9-40FCBB49A3CE}"/>
                  </a:ext>
                </a:extLst>
              </p:cNvPr>
              <p:cNvSpPr/>
              <p:nvPr/>
            </p:nvSpPr>
            <p:spPr>
              <a:xfrm>
                <a:off x="3321985" y="1783081"/>
                <a:ext cx="2625188" cy="1899996"/>
              </a:xfrm>
              <a:prstGeom prst="trapezoid">
                <a:avLst>
                  <a:gd name="adj" fmla="val 697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298F7FD-31CE-4AD2-8991-15EFEA7B3DE2}"/>
                  </a:ext>
                </a:extLst>
              </p:cNvPr>
              <p:cNvGrpSpPr/>
              <p:nvPr/>
            </p:nvGrpSpPr>
            <p:grpSpPr>
              <a:xfrm>
                <a:off x="3292804" y="1788949"/>
                <a:ext cx="2578410" cy="1900001"/>
                <a:chOff x="3292804" y="1783087"/>
                <a:chExt cx="2578410" cy="1900001"/>
              </a:xfrm>
            </p:grpSpPr>
            <p:sp>
              <p:nvSpPr>
                <p:cNvPr id="36" name="Right Triangle 35">
                  <a:extLst>
                    <a:ext uri="{FF2B5EF4-FFF2-40B4-BE49-F238E27FC236}">
                      <a16:creationId xmlns:a16="http://schemas.microsoft.com/office/drawing/2014/main" id="{4B03DCBA-71E3-48AB-ACEA-98E6337C5429}"/>
                    </a:ext>
                  </a:extLst>
                </p:cNvPr>
                <p:cNvSpPr/>
                <p:nvPr/>
              </p:nvSpPr>
              <p:spPr>
                <a:xfrm rot="5400000">
                  <a:off x="3029533" y="2075539"/>
                  <a:ext cx="1900001" cy="131509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7896D71E-1E98-4A70-8388-501F87EE8CBE}"/>
                    </a:ext>
                  </a:extLst>
                </p:cNvPr>
                <p:cNvSpPr/>
                <p:nvPr/>
              </p:nvSpPr>
              <p:spPr>
                <a:xfrm>
                  <a:off x="3367951" y="1833880"/>
                  <a:ext cx="2503263" cy="1815786"/>
                </a:xfrm>
                <a:prstGeom prst="trapezoid">
                  <a:avLst>
                    <a:gd name="adj" fmla="val 69741"/>
                  </a:avLst>
                </a:prstGeom>
                <a:solidFill>
                  <a:srgbClr val="09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00AF551A-161C-4499-B365-465B85E6AF6D}"/>
                    </a:ext>
                  </a:extLst>
                </p:cNvPr>
                <p:cNvSpPr/>
                <p:nvPr/>
              </p:nvSpPr>
              <p:spPr>
                <a:xfrm rot="5400000">
                  <a:off x="3082194" y="2123986"/>
                  <a:ext cx="1828472" cy="1252728"/>
                </a:xfrm>
                <a:prstGeom prst="rtTriangle">
                  <a:avLst/>
                </a:prstGeom>
                <a:solidFill>
                  <a:srgbClr val="099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7347658-1DEA-4FC2-8AFB-6E7554522AE6}"/>
                    </a:ext>
                  </a:extLst>
                </p:cNvPr>
                <p:cNvSpPr txBox="1"/>
                <p:nvPr/>
              </p:nvSpPr>
              <p:spPr>
                <a:xfrm>
                  <a:off x="3292804" y="1849110"/>
                  <a:ext cx="2202454" cy="923330"/>
                </a:xfrm>
                <a:prstGeom prst="rect">
                  <a:avLst/>
                </a:prstGeom>
                <a:noFill/>
              </p:spPr>
              <p:txBody>
                <a:bodyPr wrap="square" rtlCol="0">
                  <a:spAutoFit/>
                </a:bodyPr>
                <a:lstStyle/>
                <a:p>
                  <a:r>
                    <a:rPr lang="en-US" b="1" dirty="0">
                      <a:solidFill>
                        <a:srgbClr val="0E3E5E"/>
                      </a:solidFill>
                    </a:rPr>
                    <a:t>Analytical</a:t>
                  </a:r>
                </a:p>
                <a:p>
                  <a:r>
                    <a:rPr lang="en-US" b="1" dirty="0">
                      <a:solidFill>
                        <a:srgbClr val="0E3E5E"/>
                      </a:solidFill>
                    </a:rPr>
                    <a:t>Hierarchy</a:t>
                  </a:r>
                </a:p>
                <a:p>
                  <a:r>
                    <a:rPr lang="en-US" b="1" dirty="0">
                      <a:solidFill>
                        <a:srgbClr val="0E3E5E"/>
                      </a:solidFill>
                    </a:rPr>
                    <a:t>Process (AHP)</a:t>
                  </a:r>
                  <a:endParaRPr lang="en-US" sz="2400" b="1" dirty="0">
                    <a:solidFill>
                      <a:srgbClr val="0E3E5E"/>
                    </a:solidFill>
                  </a:endParaRPr>
                </a:p>
              </p:txBody>
            </p:sp>
            <p:sp>
              <p:nvSpPr>
                <p:cNvPr id="38" name="TextBox 37">
                  <a:extLst>
                    <a:ext uri="{FF2B5EF4-FFF2-40B4-BE49-F238E27FC236}">
                      <a16:creationId xmlns:a16="http://schemas.microsoft.com/office/drawing/2014/main" id="{DD018B20-2DA1-4C69-94B7-85979F6C11E0}"/>
                    </a:ext>
                  </a:extLst>
                </p:cNvPr>
                <p:cNvSpPr txBox="1"/>
                <p:nvPr/>
              </p:nvSpPr>
              <p:spPr>
                <a:xfrm>
                  <a:off x="3295066" y="3013180"/>
                  <a:ext cx="2538623" cy="646331"/>
                </a:xfrm>
                <a:prstGeom prst="rect">
                  <a:avLst/>
                </a:prstGeom>
                <a:noFill/>
              </p:spPr>
              <p:txBody>
                <a:bodyPr wrap="square" rtlCol="0">
                  <a:spAutoFit/>
                </a:bodyPr>
                <a:lstStyle/>
                <a:p>
                  <a:r>
                    <a:rPr lang="en-US" b="1" dirty="0">
                      <a:solidFill>
                        <a:srgbClr val="0E3E5E"/>
                      </a:solidFill>
                    </a:rPr>
                    <a:t>Data Envelopment</a:t>
                  </a:r>
                </a:p>
                <a:p>
                  <a:r>
                    <a:rPr lang="en-US" b="1" dirty="0">
                      <a:solidFill>
                        <a:srgbClr val="0E3E5E"/>
                      </a:solidFill>
                    </a:rPr>
                    <a:t>Analysis (DEA)</a:t>
                  </a:r>
                  <a:endParaRPr lang="en-US" sz="2400" b="1" dirty="0">
                    <a:solidFill>
                      <a:srgbClr val="0E3E5E"/>
                    </a:solidFill>
                  </a:endParaRPr>
                </a:p>
              </p:txBody>
            </p:sp>
            <p:sp>
              <p:nvSpPr>
                <p:cNvPr id="40" name="TextBox 39">
                  <a:extLst>
                    <a:ext uri="{FF2B5EF4-FFF2-40B4-BE49-F238E27FC236}">
                      <a16:creationId xmlns:a16="http://schemas.microsoft.com/office/drawing/2014/main" id="{9EEC52BE-9AA6-41AE-A9B6-3F4EFC5F5969}"/>
                    </a:ext>
                  </a:extLst>
                </p:cNvPr>
                <p:cNvSpPr txBox="1"/>
                <p:nvPr/>
              </p:nvSpPr>
              <p:spPr>
                <a:xfrm>
                  <a:off x="3359636" y="2715208"/>
                  <a:ext cx="373016" cy="369332"/>
                </a:xfrm>
                <a:prstGeom prst="rect">
                  <a:avLst/>
                </a:prstGeom>
                <a:noFill/>
              </p:spPr>
              <p:txBody>
                <a:bodyPr wrap="square" rtlCol="0">
                  <a:spAutoFit/>
                </a:bodyPr>
                <a:lstStyle/>
                <a:p>
                  <a:r>
                    <a:rPr lang="en-US" b="1" dirty="0">
                      <a:solidFill>
                        <a:schemeClr val="bg1"/>
                      </a:solidFill>
                    </a:rPr>
                    <a:t>&amp;</a:t>
                  </a:r>
                  <a:endParaRPr lang="en-US" sz="2400" b="1" dirty="0">
                    <a:solidFill>
                      <a:schemeClr val="bg1"/>
                    </a:solidFill>
                  </a:endParaRPr>
                </a:p>
              </p:txBody>
            </p:sp>
          </p:grpSp>
        </p:grpSp>
      </p:grpSp>
      <p:sp>
        <p:nvSpPr>
          <p:cNvPr id="41" name="TextBox 40">
            <a:extLst>
              <a:ext uri="{FF2B5EF4-FFF2-40B4-BE49-F238E27FC236}">
                <a16:creationId xmlns:a16="http://schemas.microsoft.com/office/drawing/2014/main" id="{F463658C-3B08-4920-911B-878CB4C32A44}"/>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6</a:t>
            </a:r>
          </a:p>
        </p:txBody>
      </p:sp>
    </p:spTree>
    <p:extLst>
      <p:ext uri="{BB962C8B-B14F-4D97-AF65-F5344CB8AC3E}">
        <p14:creationId xmlns:p14="http://schemas.microsoft.com/office/powerpoint/2010/main" val="229234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Data Sources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Pentagon 8">
            <a:extLst>
              <a:ext uri="{FF2B5EF4-FFF2-40B4-BE49-F238E27FC236}">
                <a16:creationId xmlns:a16="http://schemas.microsoft.com/office/drawing/2014/main" id="{DE8794F2-28F3-4D3F-B597-D19F7F43278D}"/>
              </a:ext>
            </a:extLst>
          </p:cNvPr>
          <p:cNvSpPr/>
          <p:nvPr/>
        </p:nvSpPr>
        <p:spPr>
          <a:xfrm>
            <a:off x="7213309" y="128954"/>
            <a:ext cx="703432" cy="902678"/>
          </a:xfrm>
          <a:prstGeom prst="homePlate">
            <a:avLst>
              <a:gd name="adj" fmla="val 4110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14D465-753C-4485-9C39-0FF984EDF412}"/>
              </a:ext>
            </a:extLst>
          </p:cNvPr>
          <p:cNvSpPr/>
          <p:nvPr/>
        </p:nvSpPr>
        <p:spPr>
          <a:xfrm>
            <a:off x="479686" y="1317831"/>
            <a:ext cx="8400117" cy="5425869"/>
          </a:xfrm>
          <a:prstGeom prst="ellipse">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8F22487-A9BA-4BCB-9F09-CF5A2B7C85AC}"/>
              </a:ext>
            </a:extLst>
          </p:cNvPr>
          <p:cNvGrpSpPr/>
          <p:nvPr/>
        </p:nvGrpSpPr>
        <p:grpSpPr>
          <a:xfrm>
            <a:off x="758849" y="2638011"/>
            <a:ext cx="1828800" cy="1828800"/>
            <a:chOff x="1225615" y="2096080"/>
            <a:chExt cx="1828800" cy="1828800"/>
          </a:xfrm>
        </p:grpSpPr>
        <p:sp>
          <p:nvSpPr>
            <p:cNvPr id="11" name="Oval 10">
              <a:extLst>
                <a:ext uri="{FF2B5EF4-FFF2-40B4-BE49-F238E27FC236}">
                  <a16:creationId xmlns:a16="http://schemas.microsoft.com/office/drawing/2014/main" id="{755C5F46-2B97-4661-9545-917F000382D6}"/>
                </a:ext>
              </a:extLst>
            </p:cNvPr>
            <p:cNvSpPr/>
            <p:nvPr/>
          </p:nvSpPr>
          <p:spPr>
            <a:xfrm>
              <a:off x="1225615" y="2096080"/>
              <a:ext cx="1828800" cy="1828800"/>
            </a:xfrm>
            <a:prstGeom prst="ellipse">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B8EEEA1-29D1-4DC7-8FAF-9AAFFE5DD1F0}"/>
                </a:ext>
              </a:extLst>
            </p:cNvPr>
            <p:cNvSpPr txBox="1"/>
            <p:nvPr/>
          </p:nvSpPr>
          <p:spPr>
            <a:xfrm>
              <a:off x="1427078" y="2471584"/>
              <a:ext cx="1438275" cy="1200329"/>
            </a:xfrm>
            <a:prstGeom prst="rect">
              <a:avLst/>
            </a:prstGeom>
            <a:noFill/>
          </p:spPr>
          <p:txBody>
            <a:bodyPr wrap="square" rtlCol="0">
              <a:spAutoFit/>
            </a:bodyPr>
            <a:lstStyle/>
            <a:p>
              <a:pPr algn="ctr"/>
              <a:r>
                <a:rPr lang="en-US" sz="2400" b="1" dirty="0">
                  <a:solidFill>
                    <a:schemeClr val="bg1"/>
                  </a:solidFill>
                </a:rPr>
                <a:t>The World Bank</a:t>
              </a:r>
            </a:p>
          </p:txBody>
        </p:sp>
      </p:grpSp>
      <p:grpSp>
        <p:nvGrpSpPr>
          <p:cNvPr id="29" name="Group 28">
            <a:extLst>
              <a:ext uri="{FF2B5EF4-FFF2-40B4-BE49-F238E27FC236}">
                <a16:creationId xmlns:a16="http://schemas.microsoft.com/office/drawing/2014/main" id="{2AB9F4C2-DA97-43EC-B822-28EFDA63F4E1}"/>
              </a:ext>
            </a:extLst>
          </p:cNvPr>
          <p:cNvGrpSpPr/>
          <p:nvPr/>
        </p:nvGrpSpPr>
        <p:grpSpPr>
          <a:xfrm>
            <a:off x="2442286" y="1534640"/>
            <a:ext cx="1828800" cy="1828800"/>
            <a:chOff x="3035645" y="1559835"/>
            <a:chExt cx="1828800" cy="1828800"/>
          </a:xfrm>
        </p:grpSpPr>
        <p:sp>
          <p:nvSpPr>
            <p:cNvPr id="13" name="Oval 12">
              <a:extLst>
                <a:ext uri="{FF2B5EF4-FFF2-40B4-BE49-F238E27FC236}">
                  <a16:creationId xmlns:a16="http://schemas.microsoft.com/office/drawing/2014/main" id="{CE201027-AF4E-4949-944C-7082E6302D47}"/>
                </a:ext>
              </a:extLst>
            </p:cNvPr>
            <p:cNvSpPr/>
            <p:nvPr/>
          </p:nvSpPr>
          <p:spPr>
            <a:xfrm>
              <a:off x="3035645" y="1559835"/>
              <a:ext cx="1828800" cy="1828800"/>
            </a:xfrm>
            <a:prstGeom prst="ellipse">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4B3DBA-BACF-4A53-A35F-8F55AAB24730}"/>
                </a:ext>
              </a:extLst>
            </p:cNvPr>
            <p:cNvSpPr txBox="1"/>
            <p:nvPr/>
          </p:nvSpPr>
          <p:spPr>
            <a:xfrm>
              <a:off x="3174478" y="2258831"/>
              <a:ext cx="1551134" cy="461665"/>
            </a:xfrm>
            <a:prstGeom prst="rect">
              <a:avLst/>
            </a:prstGeom>
            <a:noFill/>
          </p:spPr>
          <p:txBody>
            <a:bodyPr wrap="square" rtlCol="0">
              <a:spAutoFit/>
            </a:bodyPr>
            <a:lstStyle/>
            <a:p>
              <a:pPr algn="ctr"/>
              <a:r>
                <a:rPr lang="en-US" sz="2400" b="1" dirty="0">
                  <a:solidFill>
                    <a:schemeClr val="bg1"/>
                  </a:solidFill>
                </a:rPr>
                <a:t>UNAIDS</a:t>
              </a:r>
            </a:p>
          </p:txBody>
        </p:sp>
      </p:grpSp>
      <p:grpSp>
        <p:nvGrpSpPr>
          <p:cNvPr id="28" name="Group 27">
            <a:extLst>
              <a:ext uri="{FF2B5EF4-FFF2-40B4-BE49-F238E27FC236}">
                <a16:creationId xmlns:a16="http://schemas.microsoft.com/office/drawing/2014/main" id="{8FFC0824-18F5-4CF8-BE5F-AE8A5A10F109}"/>
              </a:ext>
            </a:extLst>
          </p:cNvPr>
          <p:cNvGrpSpPr/>
          <p:nvPr/>
        </p:nvGrpSpPr>
        <p:grpSpPr>
          <a:xfrm>
            <a:off x="3822630" y="4873230"/>
            <a:ext cx="1828800" cy="1828800"/>
            <a:chOff x="4889570" y="3935834"/>
            <a:chExt cx="1828800" cy="1828800"/>
          </a:xfrm>
        </p:grpSpPr>
        <p:sp>
          <p:nvSpPr>
            <p:cNvPr id="15" name="Oval 14">
              <a:extLst>
                <a:ext uri="{FF2B5EF4-FFF2-40B4-BE49-F238E27FC236}">
                  <a16:creationId xmlns:a16="http://schemas.microsoft.com/office/drawing/2014/main" id="{F4FB4868-E305-4EA8-A701-0825594F04DB}"/>
                </a:ext>
              </a:extLst>
            </p:cNvPr>
            <p:cNvSpPr/>
            <p:nvPr/>
          </p:nvSpPr>
          <p:spPr>
            <a:xfrm>
              <a:off x="4889570" y="3935834"/>
              <a:ext cx="1828800" cy="1828800"/>
            </a:xfrm>
            <a:prstGeom prst="ellipse">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5FAC775-F03F-43A3-B324-D5B58A7F77CF}"/>
                </a:ext>
              </a:extLst>
            </p:cNvPr>
            <p:cNvSpPr txBox="1"/>
            <p:nvPr/>
          </p:nvSpPr>
          <p:spPr>
            <a:xfrm>
              <a:off x="5079165" y="4614587"/>
              <a:ext cx="1438275" cy="461665"/>
            </a:xfrm>
            <a:prstGeom prst="rect">
              <a:avLst/>
            </a:prstGeom>
            <a:noFill/>
          </p:spPr>
          <p:txBody>
            <a:bodyPr wrap="square" rtlCol="0">
              <a:spAutoFit/>
            </a:bodyPr>
            <a:lstStyle/>
            <a:p>
              <a:pPr algn="ctr"/>
              <a:r>
                <a:rPr lang="en-US" sz="2400" b="1" dirty="0">
                  <a:solidFill>
                    <a:schemeClr val="bg1"/>
                  </a:solidFill>
                </a:rPr>
                <a:t>AVERT</a:t>
              </a:r>
            </a:p>
          </p:txBody>
        </p:sp>
      </p:grpSp>
      <p:grpSp>
        <p:nvGrpSpPr>
          <p:cNvPr id="32" name="Group 31">
            <a:extLst>
              <a:ext uri="{FF2B5EF4-FFF2-40B4-BE49-F238E27FC236}">
                <a16:creationId xmlns:a16="http://schemas.microsoft.com/office/drawing/2014/main" id="{1121B597-B4F5-4210-BED0-A79B1E2E9837}"/>
              </a:ext>
            </a:extLst>
          </p:cNvPr>
          <p:cNvGrpSpPr/>
          <p:nvPr/>
        </p:nvGrpSpPr>
        <p:grpSpPr>
          <a:xfrm>
            <a:off x="3714495" y="2926561"/>
            <a:ext cx="1828800" cy="1828800"/>
            <a:chOff x="3084681" y="3420394"/>
            <a:chExt cx="1828800" cy="1828800"/>
          </a:xfrm>
        </p:grpSpPr>
        <p:sp>
          <p:nvSpPr>
            <p:cNvPr id="16" name="Oval 15">
              <a:extLst>
                <a:ext uri="{FF2B5EF4-FFF2-40B4-BE49-F238E27FC236}">
                  <a16:creationId xmlns:a16="http://schemas.microsoft.com/office/drawing/2014/main" id="{67A14E9F-CE0A-45AA-B920-B05E006EA61F}"/>
                </a:ext>
              </a:extLst>
            </p:cNvPr>
            <p:cNvSpPr/>
            <p:nvPr/>
          </p:nvSpPr>
          <p:spPr>
            <a:xfrm>
              <a:off x="3084681" y="3420394"/>
              <a:ext cx="1828800" cy="1828800"/>
            </a:xfrm>
            <a:prstGeom prst="ellipse">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89BFEAD-C867-4585-B2C5-D8D57620FF44}"/>
                </a:ext>
              </a:extLst>
            </p:cNvPr>
            <p:cNvSpPr txBox="1"/>
            <p:nvPr/>
          </p:nvSpPr>
          <p:spPr>
            <a:xfrm>
              <a:off x="3195915" y="3647527"/>
              <a:ext cx="1606331" cy="1200329"/>
            </a:xfrm>
            <a:prstGeom prst="rect">
              <a:avLst/>
            </a:prstGeom>
            <a:noFill/>
          </p:spPr>
          <p:txBody>
            <a:bodyPr wrap="square" rtlCol="0">
              <a:spAutoFit/>
            </a:bodyPr>
            <a:lstStyle/>
            <a:p>
              <a:pPr algn="ctr"/>
              <a:r>
                <a:rPr lang="en-US" sz="2400" b="1" dirty="0">
                  <a:solidFill>
                    <a:schemeClr val="bg1"/>
                  </a:solidFill>
                </a:rPr>
                <a:t>CIA World Fact Book</a:t>
              </a:r>
            </a:p>
          </p:txBody>
        </p:sp>
      </p:grpSp>
      <p:grpSp>
        <p:nvGrpSpPr>
          <p:cNvPr id="12" name="Group 11">
            <a:extLst>
              <a:ext uri="{FF2B5EF4-FFF2-40B4-BE49-F238E27FC236}">
                <a16:creationId xmlns:a16="http://schemas.microsoft.com/office/drawing/2014/main" id="{4C4BFF9E-3052-47AB-9969-D685206BC1E8}"/>
              </a:ext>
            </a:extLst>
          </p:cNvPr>
          <p:cNvGrpSpPr/>
          <p:nvPr/>
        </p:nvGrpSpPr>
        <p:grpSpPr>
          <a:xfrm>
            <a:off x="4959672" y="1526093"/>
            <a:ext cx="1828800" cy="1828800"/>
            <a:chOff x="4959672" y="1661632"/>
            <a:chExt cx="1828800" cy="1828800"/>
          </a:xfrm>
        </p:grpSpPr>
        <p:sp>
          <p:nvSpPr>
            <p:cNvPr id="14" name="Oval 13">
              <a:extLst>
                <a:ext uri="{FF2B5EF4-FFF2-40B4-BE49-F238E27FC236}">
                  <a16:creationId xmlns:a16="http://schemas.microsoft.com/office/drawing/2014/main" id="{83D6D7C4-6B4A-431E-AB8A-4E3F4B872D6A}"/>
                </a:ext>
              </a:extLst>
            </p:cNvPr>
            <p:cNvSpPr/>
            <p:nvPr/>
          </p:nvSpPr>
          <p:spPr>
            <a:xfrm>
              <a:off x="4959672" y="1661632"/>
              <a:ext cx="1828800" cy="1828800"/>
            </a:xfrm>
            <a:prstGeom prst="ellipse">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A5ED694-1D67-41BD-A5BB-ACF4B262B574}"/>
                </a:ext>
              </a:extLst>
            </p:cNvPr>
            <p:cNvSpPr txBox="1"/>
            <p:nvPr/>
          </p:nvSpPr>
          <p:spPr>
            <a:xfrm>
              <a:off x="5158470" y="2186257"/>
              <a:ext cx="1438275" cy="830997"/>
            </a:xfrm>
            <a:prstGeom prst="rect">
              <a:avLst/>
            </a:prstGeom>
            <a:noFill/>
          </p:spPr>
          <p:txBody>
            <a:bodyPr wrap="square" rtlCol="0">
              <a:spAutoFit/>
            </a:bodyPr>
            <a:lstStyle/>
            <a:p>
              <a:pPr algn="ctr"/>
              <a:r>
                <a:rPr lang="en-US" sz="2400" b="1" dirty="0">
                  <a:solidFill>
                    <a:schemeClr val="bg1"/>
                  </a:solidFill>
                </a:rPr>
                <a:t>Index</a:t>
              </a:r>
            </a:p>
            <a:p>
              <a:pPr algn="ctr"/>
              <a:r>
                <a:rPr lang="en-US" sz="2400" b="1" dirty="0">
                  <a:solidFill>
                    <a:schemeClr val="bg1"/>
                  </a:solidFill>
                </a:rPr>
                <a:t>Mundi</a:t>
              </a:r>
            </a:p>
          </p:txBody>
        </p:sp>
      </p:grpSp>
      <p:grpSp>
        <p:nvGrpSpPr>
          <p:cNvPr id="31" name="Group 30">
            <a:extLst>
              <a:ext uri="{FF2B5EF4-FFF2-40B4-BE49-F238E27FC236}">
                <a16:creationId xmlns:a16="http://schemas.microsoft.com/office/drawing/2014/main" id="{A4F03725-9C88-4A68-89DE-EE7500961EDA}"/>
              </a:ext>
            </a:extLst>
          </p:cNvPr>
          <p:cNvGrpSpPr/>
          <p:nvPr/>
        </p:nvGrpSpPr>
        <p:grpSpPr>
          <a:xfrm>
            <a:off x="2019234" y="4225584"/>
            <a:ext cx="1828800" cy="1828800"/>
            <a:chOff x="1276946" y="3924880"/>
            <a:chExt cx="1828800" cy="1828800"/>
          </a:xfrm>
        </p:grpSpPr>
        <p:sp>
          <p:nvSpPr>
            <p:cNvPr id="22" name="Oval 21">
              <a:extLst>
                <a:ext uri="{FF2B5EF4-FFF2-40B4-BE49-F238E27FC236}">
                  <a16:creationId xmlns:a16="http://schemas.microsoft.com/office/drawing/2014/main" id="{4F5AE81E-C3FF-48FA-9952-03CDD60BA51E}"/>
                </a:ext>
              </a:extLst>
            </p:cNvPr>
            <p:cNvSpPr/>
            <p:nvPr/>
          </p:nvSpPr>
          <p:spPr>
            <a:xfrm>
              <a:off x="1276946" y="3924880"/>
              <a:ext cx="1828800" cy="1828800"/>
            </a:xfrm>
            <a:prstGeom prst="ellipse">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5D3396D-E016-4DE7-8D32-C55D1C117D66}"/>
                </a:ext>
              </a:extLst>
            </p:cNvPr>
            <p:cNvSpPr txBox="1"/>
            <p:nvPr/>
          </p:nvSpPr>
          <p:spPr>
            <a:xfrm>
              <a:off x="1469158" y="4644339"/>
              <a:ext cx="1438275" cy="461665"/>
            </a:xfrm>
            <a:prstGeom prst="rect">
              <a:avLst/>
            </a:prstGeom>
            <a:noFill/>
          </p:spPr>
          <p:txBody>
            <a:bodyPr wrap="square" rtlCol="0">
              <a:spAutoFit/>
            </a:bodyPr>
            <a:lstStyle/>
            <a:p>
              <a:pPr algn="ctr"/>
              <a:r>
                <a:rPr lang="en-US" sz="2400" b="1" dirty="0">
                  <a:solidFill>
                    <a:schemeClr val="bg1"/>
                  </a:solidFill>
                </a:rPr>
                <a:t>WHO</a:t>
              </a:r>
            </a:p>
          </p:txBody>
        </p:sp>
      </p:grpSp>
      <p:grpSp>
        <p:nvGrpSpPr>
          <p:cNvPr id="2" name="Group 1">
            <a:extLst>
              <a:ext uri="{FF2B5EF4-FFF2-40B4-BE49-F238E27FC236}">
                <a16:creationId xmlns:a16="http://schemas.microsoft.com/office/drawing/2014/main" id="{279DB293-2980-4EBF-B703-C29327F37010}"/>
              </a:ext>
            </a:extLst>
          </p:cNvPr>
          <p:cNvGrpSpPr/>
          <p:nvPr/>
        </p:nvGrpSpPr>
        <p:grpSpPr>
          <a:xfrm>
            <a:off x="6950947" y="2840540"/>
            <a:ext cx="1828800" cy="1828800"/>
            <a:chOff x="6500827" y="2823869"/>
            <a:chExt cx="1828800" cy="1828800"/>
          </a:xfrm>
        </p:grpSpPr>
        <p:sp>
          <p:nvSpPr>
            <p:cNvPr id="24" name="Oval 23">
              <a:extLst>
                <a:ext uri="{FF2B5EF4-FFF2-40B4-BE49-F238E27FC236}">
                  <a16:creationId xmlns:a16="http://schemas.microsoft.com/office/drawing/2014/main" id="{92186B2C-AF35-44D7-B25C-38A5F7DDE513}"/>
                </a:ext>
              </a:extLst>
            </p:cNvPr>
            <p:cNvSpPr/>
            <p:nvPr/>
          </p:nvSpPr>
          <p:spPr>
            <a:xfrm>
              <a:off x="6500827" y="2823869"/>
              <a:ext cx="1828800" cy="1828800"/>
            </a:xfrm>
            <a:prstGeom prst="ellipse">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98C8167-C417-4ACA-B554-0738C5930E5B}"/>
                </a:ext>
              </a:extLst>
            </p:cNvPr>
            <p:cNvSpPr txBox="1"/>
            <p:nvPr/>
          </p:nvSpPr>
          <p:spPr>
            <a:xfrm>
              <a:off x="6690422" y="3368568"/>
              <a:ext cx="1438275" cy="830997"/>
            </a:xfrm>
            <a:prstGeom prst="rect">
              <a:avLst/>
            </a:prstGeom>
            <a:noFill/>
          </p:spPr>
          <p:txBody>
            <a:bodyPr wrap="square" rtlCol="0">
              <a:spAutoFit/>
            </a:bodyPr>
            <a:lstStyle/>
            <a:p>
              <a:pPr algn="ctr"/>
              <a:r>
                <a:rPr lang="en-US" sz="2400" b="1" dirty="0">
                  <a:solidFill>
                    <a:schemeClr val="bg1"/>
                  </a:solidFill>
                </a:rPr>
                <a:t>Science Direct</a:t>
              </a:r>
            </a:p>
          </p:txBody>
        </p:sp>
      </p:grpSp>
      <p:grpSp>
        <p:nvGrpSpPr>
          <p:cNvPr id="33" name="Group 32">
            <a:extLst>
              <a:ext uri="{FF2B5EF4-FFF2-40B4-BE49-F238E27FC236}">
                <a16:creationId xmlns:a16="http://schemas.microsoft.com/office/drawing/2014/main" id="{67873175-E776-4197-8734-A4CC8B5AA4E2}"/>
              </a:ext>
            </a:extLst>
          </p:cNvPr>
          <p:cNvGrpSpPr/>
          <p:nvPr/>
        </p:nvGrpSpPr>
        <p:grpSpPr>
          <a:xfrm>
            <a:off x="5524357" y="4061368"/>
            <a:ext cx="1828800" cy="1828800"/>
            <a:chOff x="3699676" y="5182502"/>
            <a:chExt cx="1828800" cy="1828800"/>
          </a:xfrm>
        </p:grpSpPr>
        <p:sp>
          <p:nvSpPr>
            <p:cNvPr id="26" name="Oval 25">
              <a:extLst>
                <a:ext uri="{FF2B5EF4-FFF2-40B4-BE49-F238E27FC236}">
                  <a16:creationId xmlns:a16="http://schemas.microsoft.com/office/drawing/2014/main" id="{D2AF33FF-5494-4490-B891-9112F6DB304D}"/>
                </a:ext>
              </a:extLst>
            </p:cNvPr>
            <p:cNvSpPr/>
            <p:nvPr/>
          </p:nvSpPr>
          <p:spPr>
            <a:xfrm>
              <a:off x="3699676" y="5182502"/>
              <a:ext cx="1828800" cy="1828800"/>
            </a:xfrm>
            <a:prstGeom prst="ellipse">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06265EC-E3C6-4D84-A45E-79F86E97A730}"/>
                </a:ext>
              </a:extLst>
            </p:cNvPr>
            <p:cNvSpPr txBox="1"/>
            <p:nvPr/>
          </p:nvSpPr>
          <p:spPr>
            <a:xfrm>
              <a:off x="3810910" y="5877327"/>
              <a:ext cx="1606331" cy="461665"/>
            </a:xfrm>
            <a:prstGeom prst="rect">
              <a:avLst/>
            </a:prstGeom>
            <a:noFill/>
          </p:spPr>
          <p:txBody>
            <a:bodyPr wrap="square" rtlCol="0">
              <a:spAutoFit/>
            </a:bodyPr>
            <a:lstStyle/>
            <a:p>
              <a:pPr algn="ctr"/>
              <a:r>
                <a:rPr lang="en-US" sz="2400" b="1" dirty="0">
                  <a:solidFill>
                    <a:schemeClr val="bg1"/>
                  </a:solidFill>
                </a:rPr>
                <a:t>IAPAC</a:t>
              </a:r>
            </a:p>
          </p:txBody>
        </p:sp>
      </p:grpSp>
      <p:sp>
        <p:nvSpPr>
          <p:cNvPr id="35" name="TextBox 34">
            <a:extLst>
              <a:ext uri="{FF2B5EF4-FFF2-40B4-BE49-F238E27FC236}">
                <a16:creationId xmlns:a16="http://schemas.microsoft.com/office/drawing/2014/main" id="{1ED51D07-F207-409C-AB9F-63438D97DC68}"/>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7</a:t>
            </a:r>
          </a:p>
        </p:txBody>
      </p:sp>
    </p:spTree>
    <p:extLst>
      <p:ext uri="{BB962C8B-B14F-4D97-AF65-F5344CB8AC3E}">
        <p14:creationId xmlns:p14="http://schemas.microsoft.com/office/powerpoint/2010/main" val="31971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Data Timeline</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Pentagon 8">
            <a:extLst>
              <a:ext uri="{FF2B5EF4-FFF2-40B4-BE49-F238E27FC236}">
                <a16:creationId xmlns:a16="http://schemas.microsoft.com/office/drawing/2014/main" id="{9BBD67D1-6144-465E-A3E9-656AD4E998FD}"/>
              </a:ext>
            </a:extLst>
          </p:cNvPr>
          <p:cNvSpPr/>
          <p:nvPr/>
        </p:nvSpPr>
        <p:spPr>
          <a:xfrm>
            <a:off x="7213309" y="128954"/>
            <a:ext cx="703432" cy="902678"/>
          </a:xfrm>
          <a:prstGeom prst="homePlate">
            <a:avLst>
              <a:gd name="adj" fmla="val 4110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41C3727-A0E4-45DA-8384-58A69C1DC1DE}"/>
              </a:ext>
            </a:extLst>
          </p:cNvPr>
          <p:cNvSpPr/>
          <p:nvPr/>
        </p:nvSpPr>
        <p:spPr>
          <a:xfrm>
            <a:off x="180975" y="2562225"/>
            <a:ext cx="8817192" cy="352425"/>
          </a:xfrm>
          <a:prstGeom prst="rightArrow">
            <a:avLst/>
          </a:prstGeom>
          <a:solidFill>
            <a:srgbClr val="0E3E5E"/>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913CAAB-B224-48F7-A276-03DDDF146A3F}"/>
              </a:ext>
            </a:extLst>
          </p:cNvPr>
          <p:cNvSpPr txBox="1"/>
          <p:nvPr/>
        </p:nvSpPr>
        <p:spPr>
          <a:xfrm>
            <a:off x="2962557" y="2302536"/>
            <a:ext cx="657225" cy="369332"/>
          </a:xfrm>
          <a:prstGeom prst="rect">
            <a:avLst/>
          </a:prstGeom>
          <a:noFill/>
        </p:spPr>
        <p:txBody>
          <a:bodyPr wrap="square" rtlCol="0">
            <a:spAutoFit/>
          </a:bodyPr>
          <a:lstStyle/>
          <a:p>
            <a:r>
              <a:rPr lang="en-US" b="1" dirty="0">
                <a:solidFill>
                  <a:srgbClr val="0E3E5E"/>
                </a:solidFill>
              </a:rPr>
              <a:t>2009</a:t>
            </a:r>
          </a:p>
        </p:txBody>
      </p:sp>
      <p:sp>
        <p:nvSpPr>
          <p:cNvPr id="13" name="TextBox 12">
            <a:extLst>
              <a:ext uri="{FF2B5EF4-FFF2-40B4-BE49-F238E27FC236}">
                <a16:creationId xmlns:a16="http://schemas.microsoft.com/office/drawing/2014/main" id="{F7841E78-3B82-4BD7-AE82-8E10157FDFBE}"/>
              </a:ext>
            </a:extLst>
          </p:cNvPr>
          <p:cNvSpPr txBox="1"/>
          <p:nvPr/>
        </p:nvSpPr>
        <p:spPr>
          <a:xfrm>
            <a:off x="3862189" y="2294703"/>
            <a:ext cx="657225" cy="369332"/>
          </a:xfrm>
          <a:prstGeom prst="rect">
            <a:avLst/>
          </a:prstGeom>
          <a:noFill/>
        </p:spPr>
        <p:txBody>
          <a:bodyPr wrap="square" rtlCol="0">
            <a:spAutoFit/>
          </a:bodyPr>
          <a:lstStyle/>
          <a:p>
            <a:r>
              <a:rPr lang="en-US" b="1" dirty="0">
                <a:solidFill>
                  <a:srgbClr val="0E3E5E"/>
                </a:solidFill>
              </a:rPr>
              <a:t>2010</a:t>
            </a:r>
          </a:p>
        </p:txBody>
      </p:sp>
      <p:sp>
        <p:nvSpPr>
          <p:cNvPr id="14" name="TextBox 13">
            <a:extLst>
              <a:ext uri="{FF2B5EF4-FFF2-40B4-BE49-F238E27FC236}">
                <a16:creationId xmlns:a16="http://schemas.microsoft.com/office/drawing/2014/main" id="{1AFC4886-81EF-4107-B3E9-92B96DD1E41A}"/>
              </a:ext>
            </a:extLst>
          </p:cNvPr>
          <p:cNvSpPr txBox="1"/>
          <p:nvPr/>
        </p:nvSpPr>
        <p:spPr>
          <a:xfrm>
            <a:off x="4827688" y="2294051"/>
            <a:ext cx="657225" cy="369332"/>
          </a:xfrm>
          <a:prstGeom prst="rect">
            <a:avLst/>
          </a:prstGeom>
          <a:noFill/>
        </p:spPr>
        <p:txBody>
          <a:bodyPr wrap="square" rtlCol="0">
            <a:spAutoFit/>
          </a:bodyPr>
          <a:lstStyle/>
          <a:p>
            <a:r>
              <a:rPr lang="en-US" b="1" dirty="0">
                <a:solidFill>
                  <a:srgbClr val="0E3E5E"/>
                </a:solidFill>
              </a:rPr>
              <a:t>2011</a:t>
            </a:r>
          </a:p>
        </p:txBody>
      </p:sp>
      <p:sp>
        <p:nvSpPr>
          <p:cNvPr id="15" name="TextBox 14">
            <a:extLst>
              <a:ext uri="{FF2B5EF4-FFF2-40B4-BE49-F238E27FC236}">
                <a16:creationId xmlns:a16="http://schemas.microsoft.com/office/drawing/2014/main" id="{203A1A21-8DF9-457A-9FBD-AD7FC054CE0C}"/>
              </a:ext>
            </a:extLst>
          </p:cNvPr>
          <p:cNvSpPr txBox="1"/>
          <p:nvPr/>
        </p:nvSpPr>
        <p:spPr>
          <a:xfrm>
            <a:off x="5881457" y="2302536"/>
            <a:ext cx="657225" cy="369332"/>
          </a:xfrm>
          <a:prstGeom prst="rect">
            <a:avLst/>
          </a:prstGeom>
          <a:noFill/>
        </p:spPr>
        <p:txBody>
          <a:bodyPr wrap="square" rtlCol="0">
            <a:spAutoFit/>
          </a:bodyPr>
          <a:lstStyle/>
          <a:p>
            <a:r>
              <a:rPr lang="en-US" b="1" dirty="0">
                <a:solidFill>
                  <a:srgbClr val="0E3E5E"/>
                </a:solidFill>
              </a:rPr>
              <a:t>2012</a:t>
            </a:r>
          </a:p>
        </p:txBody>
      </p:sp>
      <p:sp>
        <p:nvSpPr>
          <p:cNvPr id="16" name="TextBox 15">
            <a:extLst>
              <a:ext uri="{FF2B5EF4-FFF2-40B4-BE49-F238E27FC236}">
                <a16:creationId xmlns:a16="http://schemas.microsoft.com/office/drawing/2014/main" id="{9CC8DF89-9D9D-4A9D-BEBD-6A93A3CBE7F1}"/>
              </a:ext>
            </a:extLst>
          </p:cNvPr>
          <p:cNvSpPr txBox="1"/>
          <p:nvPr/>
        </p:nvSpPr>
        <p:spPr>
          <a:xfrm>
            <a:off x="6944752" y="2297105"/>
            <a:ext cx="657225" cy="369332"/>
          </a:xfrm>
          <a:prstGeom prst="rect">
            <a:avLst/>
          </a:prstGeom>
          <a:noFill/>
        </p:spPr>
        <p:txBody>
          <a:bodyPr wrap="square" rtlCol="0">
            <a:spAutoFit/>
          </a:bodyPr>
          <a:lstStyle/>
          <a:p>
            <a:r>
              <a:rPr lang="en-US" b="1" dirty="0">
                <a:solidFill>
                  <a:srgbClr val="0E3E5E"/>
                </a:solidFill>
              </a:rPr>
              <a:t>2013</a:t>
            </a:r>
          </a:p>
        </p:txBody>
      </p:sp>
      <p:sp>
        <p:nvSpPr>
          <p:cNvPr id="17" name="TextBox 16">
            <a:extLst>
              <a:ext uri="{FF2B5EF4-FFF2-40B4-BE49-F238E27FC236}">
                <a16:creationId xmlns:a16="http://schemas.microsoft.com/office/drawing/2014/main" id="{C80533F3-9E10-4965-ADE7-0DB94D3ED1FE}"/>
              </a:ext>
            </a:extLst>
          </p:cNvPr>
          <p:cNvSpPr txBox="1"/>
          <p:nvPr/>
        </p:nvSpPr>
        <p:spPr>
          <a:xfrm>
            <a:off x="7900725" y="2294518"/>
            <a:ext cx="657225" cy="369332"/>
          </a:xfrm>
          <a:prstGeom prst="rect">
            <a:avLst/>
          </a:prstGeom>
          <a:noFill/>
        </p:spPr>
        <p:txBody>
          <a:bodyPr wrap="square" rtlCol="0">
            <a:spAutoFit/>
          </a:bodyPr>
          <a:lstStyle/>
          <a:p>
            <a:r>
              <a:rPr lang="en-US" b="1" dirty="0">
                <a:solidFill>
                  <a:srgbClr val="0E3E5E"/>
                </a:solidFill>
              </a:rPr>
              <a:t>2014</a:t>
            </a:r>
          </a:p>
        </p:txBody>
      </p:sp>
      <p:sp>
        <p:nvSpPr>
          <p:cNvPr id="21" name="Left Brace 20">
            <a:extLst>
              <a:ext uri="{FF2B5EF4-FFF2-40B4-BE49-F238E27FC236}">
                <a16:creationId xmlns:a16="http://schemas.microsoft.com/office/drawing/2014/main" id="{7A7BBC6D-994B-48D8-A359-0B021DC238D1}"/>
              </a:ext>
            </a:extLst>
          </p:cNvPr>
          <p:cNvSpPr/>
          <p:nvPr/>
        </p:nvSpPr>
        <p:spPr>
          <a:xfrm rot="16200000">
            <a:off x="3496442" y="50344"/>
            <a:ext cx="828476" cy="6693289"/>
          </a:xfrm>
          <a:prstGeom prst="leftBrace">
            <a:avLst/>
          </a:prstGeom>
          <a:noFill/>
          <a:ln w="57150">
            <a:solidFill>
              <a:srgbClr val="002E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648BDA09-BFED-42AB-B4F4-0FF39E797C68}"/>
              </a:ext>
            </a:extLst>
          </p:cNvPr>
          <p:cNvSpPr txBox="1"/>
          <p:nvPr/>
        </p:nvSpPr>
        <p:spPr>
          <a:xfrm>
            <a:off x="2061294" y="2294051"/>
            <a:ext cx="657225" cy="369332"/>
          </a:xfrm>
          <a:prstGeom prst="rect">
            <a:avLst/>
          </a:prstGeom>
          <a:noFill/>
        </p:spPr>
        <p:txBody>
          <a:bodyPr wrap="square" rtlCol="0">
            <a:spAutoFit/>
          </a:bodyPr>
          <a:lstStyle/>
          <a:p>
            <a:r>
              <a:rPr lang="en-US" b="1" dirty="0">
                <a:solidFill>
                  <a:srgbClr val="0E3E5E"/>
                </a:solidFill>
              </a:rPr>
              <a:t>2008</a:t>
            </a:r>
          </a:p>
        </p:txBody>
      </p:sp>
      <p:sp>
        <p:nvSpPr>
          <p:cNvPr id="23" name="TextBox 22">
            <a:extLst>
              <a:ext uri="{FF2B5EF4-FFF2-40B4-BE49-F238E27FC236}">
                <a16:creationId xmlns:a16="http://schemas.microsoft.com/office/drawing/2014/main" id="{8CAE13BF-5DED-4E41-869F-BB4C2063D384}"/>
              </a:ext>
            </a:extLst>
          </p:cNvPr>
          <p:cNvSpPr txBox="1"/>
          <p:nvPr/>
        </p:nvSpPr>
        <p:spPr>
          <a:xfrm>
            <a:off x="1164207" y="2294051"/>
            <a:ext cx="657225" cy="369332"/>
          </a:xfrm>
          <a:prstGeom prst="rect">
            <a:avLst/>
          </a:prstGeom>
          <a:noFill/>
        </p:spPr>
        <p:txBody>
          <a:bodyPr wrap="square" rtlCol="0">
            <a:spAutoFit/>
          </a:bodyPr>
          <a:lstStyle/>
          <a:p>
            <a:r>
              <a:rPr lang="en-US" b="1" dirty="0">
                <a:solidFill>
                  <a:srgbClr val="0E3E5E"/>
                </a:solidFill>
              </a:rPr>
              <a:t>2007</a:t>
            </a:r>
          </a:p>
        </p:txBody>
      </p:sp>
      <p:sp>
        <p:nvSpPr>
          <p:cNvPr id="24" name="TextBox 23">
            <a:extLst>
              <a:ext uri="{FF2B5EF4-FFF2-40B4-BE49-F238E27FC236}">
                <a16:creationId xmlns:a16="http://schemas.microsoft.com/office/drawing/2014/main" id="{1F92F18E-A3B1-4D31-BF45-ECD30964A394}"/>
              </a:ext>
            </a:extLst>
          </p:cNvPr>
          <p:cNvSpPr txBox="1"/>
          <p:nvPr/>
        </p:nvSpPr>
        <p:spPr>
          <a:xfrm>
            <a:off x="278483" y="2294051"/>
            <a:ext cx="657225" cy="369332"/>
          </a:xfrm>
          <a:prstGeom prst="rect">
            <a:avLst/>
          </a:prstGeom>
          <a:noFill/>
        </p:spPr>
        <p:txBody>
          <a:bodyPr wrap="square" rtlCol="0">
            <a:spAutoFit/>
          </a:bodyPr>
          <a:lstStyle/>
          <a:p>
            <a:r>
              <a:rPr lang="en-US" b="1" dirty="0">
                <a:solidFill>
                  <a:srgbClr val="0E3E5E"/>
                </a:solidFill>
              </a:rPr>
              <a:t>2006</a:t>
            </a:r>
          </a:p>
        </p:txBody>
      </p:sp>
      <p:sp>
        <p:nvSpPr>
          <p:cNvPr id="26" name="Left Brace 25">
            <a:extLst>
              <a:ext uri="{FF2B5EF4-FFF2-40B4-BE49-F238E27FC236}">
                <a16:creationId xmlns:a16="http://schemas.microsoft.com/office/drawing/2014/main" id="{91FAF7DF-5574-4104-B55C-9C80F8C9FDCD}"/>
              </a:ext>
            </a:extLst>
          </p:cNvPr>
          <p:cNvSpPr/>
          <p:nvPr/>
        </p:nvSpPr>
        <p:spPr>
          <a:xfrm rot="16200000">
            <a:off x="5620026" y="762095"/>
            <a:ext cx="823098" cy="5052750"/>
          </a:xfrm>
          <a:prstGeom prst="leftBrace">
            <a:avLst>
              <a:gd name="adj1" fmla="val 12962"/>
              <a:gd name="adj2" fmla="val 82424"/>
            </a:avLst>
          </a:prstGeom>
          <a:noFill/>
          <a:ln w="57150">
            <a:solidFill>
              <a:srgbClr val="1046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6C65C502-46DC-4487-AAD3-1BFD8F7B79CF}"/>
              </a:ext>
            </a:extLst>
          </p:cNvPr>
          <p:cNvSpPr/>
          <p:nvPr/>
        </p:nvSpPr>
        <p:spPr>
          <a:xfrm>
            <a:off x="2642989" y="3879327"/>
            <a:ext cx="2438400" cy="1228725"/>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1ADEDD-AC50-41AA-9FD0-436B982C2DC6}"/>
              </a:ext>
            </a:extLst>
          </p:cNvPr>
          <p:cNvSpPr/>
          <p:nvPr/>
        </p:nvSpPr>
        <p:spPr>
          <a:xfrm>
            <a:off x="6502759" y="3879327"/>
            <a:ext cx="2438400" cy="1228725"/>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D761D69-7ECF-4DFC-B6B9-D33D96B7BAA1}"/>
              </a:ext>
            </a:extLst>
          </p:cNvPr>
          <p:cNvSpPr/>
          <p:nvPr/>
        </p:nvSpPr>
        <p:spPr>
          <a:xfrm>
            <a:off x="2785194" y="4017345"/>
            <a:ext cx="2157612" cy="952687"/>
          </a:xfrm>
          <a:prstGeom prst="rect">
            <a:avLst/>
          </a:prstGeom>
          <a:solidFill>
            <a:srgbClr val="00297A"/>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D72D775-18E1-44C9-897E-A00464BDA981}"/>
              </a:ext>
            </a:extLst>
          </p:cNvPr>
          <p:cNvSpPr/>
          <p:nvPr/>
        </p:nvSpPr>
        <p:spPr>
          <a:xfrm>
            <a:off x="6643153" y="4017345"/>
            <a:ext cx="2157612" cy="952687"/>
          </a:xfrm>
          <a:prstGeom prst="rect">
            <a:avLst/>
          </a:prstGeom>
          <a:solidFill>
            <a:srgbClr val="00297A"/>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1084C96-A714-4BB0-94AD-2213B4F3EA8B}"/>
              </a:ext>
            </a:extLst>
          </p:cNvPr>
          <p:cNvSpPr txBox="1"/>
          <p:nvPr/>
        </p:nvSpPr>
        <p:spPr>
          <a:xfrm>
            <a:off x="3150930" y="4205949"/>
            <a:ext cx="1422518" cy="584775"/>
          </a:xfrm>
          <a:prstGeom prst="rect">
            <a:avLst/>
          </a:prstGeom>
          <a:noFill/>
        </p:spPr>
        <p:txBody>
          <a:bodyPr wrap="square" rtlCol="0">
            <a:spAutoFit/>
          </a:bodyPr>
          <a:lstStyle/>
          <a:p>
            <a:r>
              <a:rPr lang="en-US" sz="3200" b="1" dirty="0">
                <a:solidFill>
                  <a:schemeClr val="bg1"/>
                </a:solidFill>
              </a:rPr>
              <a:t>Inputs</a:t>
            </a:r>
            <a:endParaRPr lang="en-US" sz="2400" b="1" dirty="0">
              <a:solidFill>
                <a:schemeClr val="bg1"/>
              </a:solidFill>
            </a:endParaRPr>
          </a:p>
        </p:txBody>
      </p:sp>
      <p:sp>
        <p:nvSpPr>
          <p:cNvPr id="32" name="TextBox 31">
            <a:extLst>
              <a:ext uri="{FF2B5EF4-FFF2-40B4-BE49-F238E27FC236}">
                <a16:creationId xmlns:a16="http://schemas.microsoft.com/office/drawing/2014/main" id="{75F4F1E2-9DA0-4198-87F1-FA28B42ECC04}"/>
              </a:ext>
            </a:extLst>
          </p:cNvPr>
          <p:cNvSpPr txBox="1"/>
          <p:nvPr/>
        </p:nvSpPr>
        <p:spPr>
          <a:xfrm>
            <a:off x="6856852" y="4198071"/>
            <a:ext cx="1730213" cy="584775"/>
          </a:xfrm>
          <a:prstGeom prst="rect">
            <a:avLst/>
          </a:prstGeom>
          <a:noFill/>
        </p:spPr>
        <p:txBody>
          <a:bodyPr wrap="square" rtlCol="0">
            <a:spAutoFit/>
          </a:bodyPr>
          <a:lstStyle/>
          <a:p>
            <a:r>
              <a:rPr lang="en-US" sz="3200" b="1" dirty="0">
                <a:solidFill>
                  <a:schemeClr val="bg1"/>
                </a:solidFill>
              </a:rPr>
              <a:t>Outputs</a:t>
            </a:r>
            <a:endParaRPr lang="en-US" sz="2400" b="1" dirty="0">
              <a:solidFill>
                <a:schemeClr val="bg1"/>
              </a:solidFill>
            </a:endParaRPr>
          </a:p>
        </p:txBody>
      </p:sp>
      <p:sp>
        <p:nvSpPr>
          <p:cNvPr id="34" name="TextBox 33">
            <a:extLst>
              <a:ext uri="{FF2B5EF4-FFF2-40B4-BE49-F238E27FC236}">
                <a16:creationId xmlns:a16="http://schemas.microsoft.com/office/drawing/2014/main" id="{5BA85CFC-1988-45F4-BDC9-119C352B8B31}"/>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8</a:t>
            </a:r>
          </a:p>
        </p:txBody>
      </p:sp>
    </p:spTree>
    <p:extLst>
      <p:ext uri="{BB962C8B-B14F-4D97-AF65-F5344CB8AC3E}">
        <p14:creationId xmlns:p14="http://schemas.microsoft.com/office/powerpoint/2010/main" val="178238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FDD0E-6A75-4B83-A66C-008D939CB662}"/>
              </a:ext>
            </a:extLst>
          </p:cNvPr>
          <p:cNvSpPr>
            <a:spLocks noGrp="1"/>
          </p:cNvSpPr>
          <p:nvPr>
            <p:ph type="title"/>
          </p:nvPr>
        </p:nvSpPr>
        <p:spPr>
          <a:xfrm>
            <a:off x="364641" y="212580"/>
            <a:ext cx="4841106" cy="551530"/>
          </a:xfrm>
        </p:spPr>
        <p:txBody>
          <a:bodyPr/>
          <a:lstStyle/>
          <a:p>
            <a:r>
              <a:rPr lang="en-US" sz="3200" dirty="0"/>
              <a:t>Model Inputs &amp; Outputs</a:t>
            </a:r>
          </a:p>
        </p:txBody>
      </p:sp>
      <p:grpSp>
        <p:nvGrpSpPr>
          <p:cNvPr id="8" name="Group 7">
            <a:extLst>
              <a:ext uri="{FF2B5EF4-FFF2-40B4-BE49-F238E27FC236}">
                <a16:creationId xmlns:a16="http://schemas.microsoft.com/office/drawing/2014/main" id="{8C1B4F4D-E96D-442C-9A9B-0713740CEB91}"/>
              </a:ext>
            </a:extLst>
          </p:cNvPr>
          <p:cNvGrpSpPr/>
          <p:nvPr/>
        </p:nvGrpSpPr>
        <p:grpSpPr>
          <a:xfrm>
            <a:off x="7141372" y="171422"/>
            <a:ext cx="1856795" cy="811763"/>
            <a:chOff x="7141372" y="171422"/>
            <a:chExt cx="1856795" cy="811763"/>
          </a:xfrm>
        </p:grpSpPr>
        <p:sp>
          <p:nvSpPr>
            <p:cNvPr id="4" name="Arrow: Pentagon 3">
              <a:extLst>
                <a:ext uri="{FF2B5EF4-FFF2-40B4-BE49-F238E27FC236}">
                  <a16:creationId xmlns:a16="http://schemas.microsoft.com/office/drawing/2014/main" id="{342E96C6-34BD-438A-8A25-DE500B8F9FEA}"/>
                </a:ext>
              </a:extLst>
            </p:cNvPr>
            <p:cNvSpPr/>
            <p:nvPr/>
          </p:nvSpPr>
          <p:spPr>
            <a:xfrm>
              <a:off x="7141372" y="171422"/>
              <a:ext cx="1856795" cy="811763"/>
            </a:xfrm>
            <a:prstGeom prst="homePlate">
              <a:avLst>
                <a:gd name="adj" fmla="val 36212"/>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Pentagon 4">
              <a:extLst>
                <a:ext uri="{FF2B5EF4-FFF2-40B4-BE49-F238E27FC236}">
                  <a16:creationId xmlns:a16="http://schemas.microsoft.com/office/drawing/2014/main" id="{140AD06F-3177-4D99-A09E-32898DECE338}"/>
                </a:ext>
              </a:extLst>
            </p:cNvPr>
            <p:cNvSpPr/>
            <p:nvPr/>
          </p:nvSpPr>
          <p:spPr>
            <a:xfrm>
              <a:off x="7255266" y="302211"/>
              <a:ext cx="563787" cy="550186"/>
            </a:xfrm>
            <a:prstGeom prst="homePlate">
              <a:avLst>
                <a:gd name="adj" fmla="val 35904"/>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Chevron 5">
              <a:extLst>
                <a:ext uri="{FF2B5EF4-FFF2-40B4-BE49-F238E27FC236}">
                  <a16:creationId xmlns:a16="http://schemas.microsoft.com/office/drawing/2014/main" id="{D71D39AD-D877-4FBB-AFD9-9049E971EA5D}"/>
                </a:ext>
              </a:extLst>
            </p:cNvPr>
            <p:cNvSpPr/>
            <p:nvPr/>
          </p:nvSpPr>
          <p:spPr>
            <a:xfrm>
              <a:off x="7721959" y="302212"/>
              <a:ext cx="607668" cy="535886"/>
            </a:xfrm>
            <a:prstGeom prst="chevron">
              <a:avLst>
                <a:gd name="adj" fmla="val 3611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E70B6585-593A-434B-9074-D62F81581409}"/>
                </a:ext>
              </a:extLst>
            </p:cNvPr>
            <p:cNvSpPr/>
            <p:nvPr/>
          </p:nvSpPr>
          <p:spPr>
            <a:xfrm>
              <a:off x="8232533" y="302212"/>
              <a:ext cx="647270" cy="550185"/>
            </a:xfrm>
            <a:prstGeom prst="chevron">
              <a:avLst>
                <a:gd name="adj" fmla="val 35368"/>
              </a:avLst>
            </a:prstGeom>
            <a:solidFill>
              <a:srgbClr val="1046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Pentagon 8">
            <a:extLst>
              <a:ext uri="{FF2B5EF4-FFF2-40B4-BE49-F238E27FC236}">
                <a16:creationId xmlns:a16="http://schemas.microsoft.com/office/drawing/2014/main" id="{A4745E50-A9E5-44ED-87FB-449A59D6023F}"/>
              </a:ext>
            </a:extLst>
          </p:cNvPr>
          <p:cNvSpPr/>
          <p:nvPr/>
        </p:nvSpPr>
        <p:spPr>
          <a:xfrm>
            <a:off x="7213309" y="128954"/>
            <a:ext cx="703432" cy="902678"/>
          </a:xfrm>
          <a:prstGeom prst="homePlate">
            <a:avLst>
              <a:gd name="adj" fmla="val 41105"/>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4BFCA827-2DEE-417F-A1BC-6C798251BD0F}"/>
              </a:ext>
            </a:extLst>
          </p:cNvPr>
          <p:cNvSpPr/>
          <p:nvPr/>
        </p:nvSpPr>
        <p:spPr>
          <a:xfrm>
            <a:off x="3284117" y="3167865"/>
            <a:ext cx="2726727" cy="2182772"/>
          </a:xfrm>
          <a:prstGeom prst="cube">
            <a:avLst/>
          </a:prstGeom>
          <a:solidFill>
            <a:schemeClr val="tx1"/>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 11">
            <a:extLst>
              <a:ext uri="{FF2B5EF4-FFF2-40B4-BE49-F238E27FC236}">
                <a16:creationId xmlns:a16="http://schemas.microsoft.com/office/drawing/2014/main" id="{349F0343-92C0-4248-98C8-D4EB3BBDC14E}"/>
              </a:ext>
            </a:extLst>
          </p:cNvPr>
          <p:cNvSpPr/>
          <p:nvPr/>
        </p:nvSpPr>
        <p:spPr>
          <a:xfrm rot="5400000">
            <a:off x="3086100" y="2038351"/>
            <a:ext cx="1365969" cy="1600200"/>
          </a:xfrm>
          <a:prstGeom prst="bentArrow">
            <a:avLst>
              <a:gd name="adj1" fmla="val 25000"/>
              <a:gd name="adj2" fmla="val 25000"/>
              <a:gd name="adj3" fmla="val 34065"/>
              <a:gd name="adj4" fmla="val 43750"/>
            </a:avLst>
          </a:prstGeom>
          <a:solidFill>
            <a:srgbClr val="0E3E5E"/>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843CBE35-C99A-49B1-B1F7-998A25DF9555}"/>
              </a:ext>
            </a:extLst>
          </p:cNvPr>
          <p:cNvSpPr/>
          <p:nvPr/>
        </p:nvSpPr>
        <p:spPr>
          <a:xfrm rot="16200000">
            <a:off x="-669931" y="2664175"/>
            <a:ext cx="5002736" cy="2394311"/>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253A54-E6BC-4F79-80E7-C99031734D6E}"/>
              </a:ext>
            </a:extLst>
          </p:cNvPr>
          <p:cNvSpPr/>
          <p:nvPr/>
        </p:nvSpPr>
        <p:spPr>
          <a:xfrm rot="16200000">
            <a:off x="1103718" y="1170749"/>
            <a:ext cx="1452397" cy="2111609"/>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22DA66-3DF0-4F13-BC28-C3115DC246FF}"/>
              </a:ext>
            </a:extLst>
          </p:cNvPr>
          <p:cNvSpPr/>
          <p:nvPr/>
        </p:nvSpPr>
        <p:spPr>
          <a:xfrm rot="16200000">
            <a:off x="5097299" y="2461830"/>
            <a:ext cx="5002736" cy="2799004"/>
          </a:xfrm>
          <a:prstGeom prst="rect">
            <a:avLst/>
          </a:prstGeom>
          <a:solidFill>
            <a:srgbClr val="C0C0C0"/>
          </a:solidFill>
          <a:ln>
            <a:solidFill>
              <a:srgbClr val="0E3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Bent 12">
            <a:extLst>
              <a:ext uri="{FF2B5EF4-FFF2-40B4-BE49-F238E27FC236}">
                <a16:creationId xmlns:a16="http://schemas.microsoft.com/office/drawing/2014/main" id="{E2EEAA0E-9CC6-4D6D-BB95-5CD66D96B104}"/>
              </a:ext>
            </a:extLst>
          </p:cNvPr>
          <p:cNvSpPr/>
          <p:nvPr/>
        </p:nvSpPr>
        <p:spPr>
          <a:xfrm>
            <a:off x="4876801" y="1863547"/>
            <a:ext cx="1365969" cy="1600200"/>
          </a:xfrm>
          <a:prstGeom prst="bentArrow">
            <a:avLst>
              <a:gd name="adj1" fmla="val 25000"/>
              <a:gd name="adj2" fmla="val 25000"/>
              <a:gd name="adj3" fmla="val 34065"/>
              <a:gd name="adj4" fmla="val 43750"/>
            </a:avLst>
          </a:prstGeom>
          <a:solidFill>
            <a:srgbClr val="0E3E5E"/>
          </a:solidFill>
          <a:ln>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A9FD92B-B936-47F9-A7CC-5530F003C48C}"/>
              </a:ext>
            </a:extLst>
          </p:cNvPr>
          <p:cNvSpPr/>
          <p:nvPr/>
        </p:nvSpPr>
        <p:spPr>
          <a:xfrm rot="16200000">
            <a:off x="1097892" y="2773866"/>
            <a:ext cx="1473050" cy="2111609"/>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095421B-CEC6-4714-9698-76CD910BDE0B}"/>
              </a:ext>
            </a:extLst>
          </p:cNvPr>
          <p:cNvSpPr/>
          <p:nvPr/>
        </p:nvSpPr>
        <p:spPr>
          <a:xfrm rot="16200000">
            <a:off x="1075501" y="4409882"/>
            <a:ext cx="1501625" cy="2111609"/>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777D6E-73B4-477E-9BF2-6ECC9DA04D5C}"/>
              </a:ext>
            </a:extLst>
          </p:cNvPr>
          <p:cNvSpPr txBox="1"/>
          <p:nvPr/>
        </p:nvSpPr>
        <p:spPr>
          <a:xfrm>
            <a:off x="1029041" y="1746037"/>
            <a:ext cx="1610753" cy="954107"/>
          </a:xfrm>
          <a:prstGeom prst="rect">
            <a:avLst/>
          </a:prstGeom>
          <a:noFill/>
        </p:spPr>
        <p:txBody>
          <a:bodyPr wrap="square" rtlCol="0">
            <a:spAutoFit/>
          </a:bodyPr>
          <a:lstStyle/>
          <a:p>
            <a:pPr algn="ctr"/>
            <a:r>
              <a:rPr lang="en-US" sz="2800" b="1" dirty="0">
                <a:solidFill>
                  <a:schemeClr val="bg1"/>
                </a:solidFill>
              </a:rPr>
              <a:t>PEPFAR Funding</a:t>
            </a:r>
          </a:p>
        </p:txBody>
      </p:sp>
      <p:sp>
        <p:nvSpPr>
          <p:cNvPr id="21" name="TextBox 20">
            <a:extLst>
              <a:ext uri="{FF2B5EF4-FFF2-40B4-BE49-F238E27FC236}">
                <a16:creationId xmlns:a16="http://schemas.microsoft.com/office/drawing/2014/main" id="{0B135915-32A2-4245-A31B-D8F6F01B8E12}"/>
              </a:ext>
            </a:extLst>
          </p:cNvPr>
          <p:cNvSpPr txBox="1"/>
          <p:nvPr/>
        </p:nvSpPr>
        <p:spPr>
          <a:xfrm>
            <a:off x="942975" y="3355955"/>
            <a:ext cx="1809749" cy="954107"/>
          </a:xfrm>
          <a:prstGeom prst="rect">
            <a:avLst/>
          </a:prstGeom>
          <a:noFill/>
        </p:spPr>
        <p:txBody>
          <a:bodyPr wrap="square" rtlCol="0">
            <a:spAutoFit/>
          </a:bodyPr>
          <a:lstStyle/>
          <a:p>
            <a:pPr algn="ctr"/>
            <a:r>
              <a:rPr lang="en-US" sz="2800" b="1" dirty="0">
                <a:solidFill>
                  <a:schemeClr val="bg1"/>
                </a:solidFill>
              </a:rPr>
              <a:t>Domestic Funding</a:t>
            </a:r>
          </a:p>
        </p:txBody>
      </p:sp>
      <p:sp>
        <p:nvSpPr>
          <p:cNvPr id="22" name="TextBox 21">
            <a:extLst>
              <a:ext uri="{FF2B5EF4-FFF2-40B4-BE49-F238E27FC236}">
                <a16:creationId xmlns:a16="http://schemas.microsoft.com/office/drawing/2014/main" id="{7508F731-34B8-4475-B912-310473DA7746}"/>
              </a:ext>
            </a:extLst>
          </p:cNvPr>
          <p:cNvSpPr txBox="1"/>
          <p:nvPr/>
        </p:nvSpPr>
        <p:spPr>
          <a:xfrm>
            <a:off x="856742" y="4771950"/>
            <a:ext cx="1939142" cy="1384995"/>
          </a:xfrm>
          <a:prstGeom prst="rect">
            <a:avLst/>
          </a:prstGeom>
          <a:noFill/>
        </p:spPr>
        <p:txBody>
          <a:bodyPr wrap="square" rtlCol="0">
            <a:spAutoFit/>
          </a:bodyPr>
          <a:lstStyle/>
          <a:p>
            <a:pPr algn="ctr"/>
            <a:r>
              <a:rPr lang="en-US" sz="2800" b="1" dirty="0">
                <a:solidFill>
                  <a:schemeClr val="bg1"/>
                </a:solidFill>
              </a:rPr>
              <a:t>The Global Fund</a:t>
            </a:r>
          </a:p>
        </p:txBody>
      </p:sp>
      <p:grpSp>
        <p:nvGrpSpPr>
          <p:cNvPr id="23" name="Group 22">
            <a:extLst>
              <a:ext uri="{FF2B5EF4-FFF2-40B4-BE49-F238E27FC236}">
                <a16:creationId xmlns:a16="http://schemas.microsoft.com/office/drawing/2014/main" id="{E59C2BEF-C378-4F2B-B109-41D8E8777502}"/>
              </a:ext>
            </a:extLst>
          </p:cNvPr>
          <p:cNvGrpSpPr/>
          <p:nvPr/>
        </p:nvGrpSpPr>
        <p:grpSpPr>
          <a:xfrm>
            <a:off x="6338996" y="1496830"/>
            <a:ext cx="2540808" cy="907941"/>
            <a:chOff x="6338996" y="1496830"/>
            <a:chExt cx="2540808" cy="907941"/>
          </a:xfrm>
        </p:grpSpPr>
        <p:sp>
          <p:nvSpPr>
            <p:cNvPr id="17" name="Rectangle 16">
              <a:extLst>
                <a:ext uri="{FF2B5EF4-FFF2-40B4-BE49-F238E27FC236}">
                  <a16:creationId xmlns:a16="http://schemas.microsoft.com/office/drawing/2014/main" id="{5B925B00-0086-4135-858A-9CC54EEB18F1}"/>
                </a:ext>
              </a:extLst>
            </p:cNvPr>
            <p:cNvSpPr/>
            <p:nvPr/>
          </p:nvSpPr>
          <p:spPr>
            <a:xfrm rot="16200000">
              <a:off x="7186241" y="649586"/>
              <a:ext cx="846318" cy="2540808"/>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7C502566-7EB8-4A7C-B058-50AA2A418D05}"/>
                </a:ext>
              </a:extLst>
            </p:cNvPr>
            <p:cNvSpPr txBox="1"/>
            <p:nvPr/>
          </p:nvSpPr>
          <p:spPr>
            <a:xfrm>
              <a:off x="6417393" y="1496830"/>
              <a:ext cx="2325391" cy="907941"/>
            </a:xfrm>
            <a:prstGeom prst="rect">
              <a:avLst/>
            </a:prstGeom>
            <a:noFill/>
          </p:spPr>
          <p:txBody>
            <a:bodyPr wrap="square" rtlCol="0">
              <a:spAutoFit/>
            </a:bodyPr>
            <a:lstStyle/>
            <a:p>
              <a:pPr algn="ctr"/>
              <a:r>
                <a:rPr lang="en-US" sz="1400" dirty="0">
                  <a:solidFill>
                    <a:schemeClr val="bg1"/>
                  </a:solidFill>
                </a:rPr>
                <a:t>Percentage Decline in New HIV Infections Among Children </a:t>
              </a:r>
            </a:p>
            <a:p>
              <a:pPr algn="ctr"/>
              <a:r>
                <a:rPr lang="en-US" sz="1000" dirty="0">
                  <a:solidFill>
                    <a:schemeClr val="bg1"/>
                  </a:solidFill>
                </a:rPr>
                <a:t>(2009-2014)</a:t>
              </a:r>
              <a:endParaRPr lang="en-US" sz="1400" dirty="0">
                <a:solidFill>
                  <a:schemeClr val="bg1"/>
                </a:solidFill>
              </a:endParaRPr>
            </a:p>
          </p:txBody>
        </p:sp>
      </p:grpSp>
      <p:grpSp>
        <p:nvGrpSpPr>
          <p:cNvPr id="24" name="Group 23">
            <a:extLst>
              <a:ext uri="{FF2B5EF4-FFF2-40B4-BE49-F238E27FC236}">
                <a16:creationId xmlns:a16="http://schemas.microsoft.com/office/drawing/2014/main" id="{747BBAEA-2C67-42C7-AD82-79F4178A79CA}"/>
              </a:ext>
            </a:extLst>
          </p:cNvPr>
          <p:cNvGrpSpPr/>
          <p:nvPr/>
        </p:nvGrpSpPr>
        <p:grpSpPr>
          <a:xfrm>
            <a:off x="6338995" y="2428233"/>
            <a:ext cx="2540809" cy="954107"/>
            <a:chOff x="6338995" y="2428233"/>
            <a:chExt cx="2540809" cy="954107"/>
          </a:xfrm>
        </p:grpSpPr>
        <p:sp>
          <p:nvSpPr>
            <p:cNvPr id="26" name="Rectangle 25">
              <a:extLst>
                <a:ext uri="{FF2B5EF4-FFF2-40B4-BE49-F238E27FC236}">
                  <a16:creationId xmlns:a16="http://schemas.microsoft.com/office/drawing/2014/main" id="{828F3DF0-9365-4C2A-B340-824B86C36668}"/>
                </a:ext>
              </a:extLst>
            </p:cNvPr>
            <p:cNvSpPr/>
            <p:nvPr/>
          </p:nvSpPr>
          <p:spPr>
            <a:xfrm rot="16200000">
              <a:off x="7186241" y="1607464"/>
              <a:ext cx="846318" cy="2540809"/>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AEBDCC8-429F-4F99-8298-B3F247AFF00B}"/>
                </a:ext>
              </a:extLst>
            </p:cNvPr>
            <p:cNvSpPr txBox="1"/>
            <p:nvPr/>
          </p:nvSpPr>
          <p:spPr>
            <a:xfrm>
              <a:off x="6389487" y="2428233"/>
              <a:ext cx="2439825" cy="954107"/>
            </a:xfrm>
            <a:prstGeom prst="rect">
              <a:avLst/>
            </a:prstGeom>
            <a:noFill/>
          </p:spPr>
          <p:txBody>
            <a:bodyPr wrap="square" rtlCol="0">
              <a:spAutoFit/>
            </a:bodyPr>
            <a:lstStyle/>
            <a:p>
              <a:pPr algn="ctr"/>
              <a:r>
                <a:rPr lang="en-US" sz="1400" dirty="0">
                  <a:solidFill>
                    <a:schemeClr val="bg1"/>
                  </a:solidFill>
                </a:rPr>
                <a:t>Percentage of Infants Born to Women Living with HIV Receiving a </a:t>
              </a:r>
              <a:r>
                <a:rPr lang="en-US" sz="1400" dirty="0" err="1">
                  <a:solidFill>
                    <a:schemeClr val="bg1"/>
                  </a:solidFill>
                </a:rPr>
                <a:t>Virological</a:t>
              </a:r>
              <a:r>
                <a:rPr lang="en-US" sz="1400" dirty="0">
                  <a:solidFill>
                    <a:schemeClr val="bg1"/>
                  </a:solidFill>
                </a:rPr>
                <a:t> Test within Two Months </a:t>
              </a:r>
              <a:r>
                <a:rPr lang="en-US" sz="1000" dirty="0">
                  <a:solidFill>
                    <a:schemeClr val="bg1"/>
                  </a:solidFill>
                </a:rPr>
                <a:t>(2014)</a:t>
              </a:r>
            </a:p>
          </p:txBody>
        </p:sp>
      </p:grpSp>
      <p:grpSp>
        <p:nvGrpSpPr>
          <p:cNvPr id="25" name="Group 24">
            <a:extLst>
              <a:ext uri="{FF2B5EF4-FFF2-40B4-BE49-F238E27FC236}">
                <a16:creationId xmlns:a16="http://schemas.microsoft.com/office/drawing/2014/main" id="{FE99821F-7970-4331-89C8-7A8B678E71B4}"/>
              </a:ext>
            </a:extLst>
          </p:cNvPr>
          <p:cNvGrpSpPr/>
          <p:nvPr/>
        </p:nvGrpSpPr>
        <p:grpSpPr>
          <a:xfrm>
            <a:off x="6340116" y="3389693"/>
            <a:ext cx="2517102" cy="954107"/>
            <a:chOff x="6340116" y="3389693"/>
            <a:chExt cx="2517102" cy="954107"/>
          </a:xfrm>
        </p:grpSpPr>
        <p:sp>
          <p:nvSpPr>
            <p:cNvPr id="27" name="Rectangle 26">
              <a:extLst>
                <a:ext uri="{FF2B5EF4-FFF2-40B4-BE49-F238E27FC236}">
                  <a16:creationId xmlns:a16="http://schemas.microsoft.com/office/drawing/2014/main" id="{9E9040B3-670F-4142-A6DE-839C46FE388A}"/>
                </a:ext>
              </a:extLst>
            </p:cNvPr>
            <p:cNvSpPr/>
            <p:nvPr/>
          </p:nvSpPr>
          <p:spPr>
            <a:xfrm rot="16200000">
              <a:off x="7152339" y="2600119"/>
              <a:ext cx="892656" cy="2517102"/>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20A738E-8FD2-4267-BDE3-FE1F61469254}"/>
                </a:ext>
              </a:extLst>
            </p:cNvPr>
            <p:cNvSpPr txBox="1"/>
            <p:nvPr/>
          </p:nvSpPr>
          <p:spPr>
            <a:xfrm>
              <a:off x="6431090" y="3389693"/>
              <a:ext cx="2311693" cy="954107"/>
            </a:xfrm>
            <a:prstGeom prst="rect">
              <a:avLst/>
            </a:prstGeom>
            <a:noFill/>
          </p:spPr>
          <p:txBody>
            <a:bodyPr wrap="square" rtlCol="0">
              <a:spAutoFit/>
            </a:bodyPr>
            <a:lstStyle/>
            <a:p>
              <a:pPr algn="ctr"/>
              <a:r>
                <a:rPr lang="en-US" sz="1400" dirty="0">
                  <a:solidFill>
                    <a:schemeClr val="bg1"/>
                  </a:solidFill>
                </a:rPr>
                <a:t>Percentage of Pregnant Women Living with HIV Receiving Antiretroviral Therapy </a:t>
              </a:r>
              <a:r>
                <a:rPr lang="en-US" sz="1100" dirty="0">
                  <a:solidFill>
                    <a:schemeClr val="bg1"/>
                  </a:solidFill>
                </a:rPr>
                <a:t>(2014)</a:t>
              </a:r>
              <a:endParaRPr lang="en-US" sz="1400" dirty="0">
                <a:solidFill>
                  <a:schemeClr val="bg1"/>
                </a:solidFill>
              </a:endParaRPr>
            </a:p>
          </p:txBody>
        </p:sp>
      </p:grpSp>
      <p:grpSp>
        <p:nvGrpSpPr>
          <p:cNvPr id="35" name="Group 34">
            <a:extLst>
              <a:ext uri="{FF2B5EF4-FFF2-40B4-BE49-F238E27FC236}">
                <a16:creationId xmlns:a16="http://schemas.microsoft.com/office/drawing/2014/main" id="{0BE82B18-81C8-4B13-B37A-6606F70554E6}"/>
              </a:ext>
            </a:extLst>
          </p:cNvPr>
          <p:cNvGrpSpPr/>
          <p:nvPr/>
        </p:nvGrpSpPr>
        <p:grpSpPr>
          <a:xfrm>
            <a:off x="6338998" y="4416313"/>
            <a:ext cx="2540806" cy="907941"/>
            <a:chOff x="6338998" y="4416313"/>
            <a:chExt cx="2540806" cy="907941"/>
          </a:xfrm>
        </p:grpSpPr>
        <p:sp>
          <p:nvSpPr>
            <p:cNvPr id="28" name="Rectangle 27">
              <a:extLst>
                <a:ext uri="{FF2B5EF4-FFF2-40B4-BE49-F238E27FC236}">
                  <a16:creationId xmlns:a16="http://schemas.microsoft.com/office/drawing/2014/main" id="{715B8476-2236-4E15-9946-B3ED1E0B3271}"/>
                </a:ext>
              </a:extLst>
            </p:cNvPr>
            <p:cNvSpPr/>
            <p:nvPr/>
          </p:nvSpPr>
          <p:spPr>
            <a:xfrm rot="16200000">
              <a:off x="7186242" y="3569070"/>
              <a:ext cx="846318" cy="2540806"/>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9A2E61DE-2F5C-4BE9-9D5C-FB8757157E09}"/>
                </a:ext>
              </a:extLst>
            </p:cNvPr>
            <p:cNvSpPr txBox="1"/>
            <p:nvPr/>
          </p:nvSpPr>
          <p:spPr>
            <a:xfrm>
              <a:off x="6417393" y="4416313"/>
              <a:ext cx="2411920" cy="907941"/>
            </a:xfrm>
            <a:prstGeom prst="rect">
              <a:avLst/>
            </a:prstGeom>
            <a:noFill/>
          </p:spPr>
          <p:txBody>
            <a:bodyPr wrap="square" rtlCol="0">
              <a:spAutoFit/>
            </a:bodyPr>
            <a:lstStyle/>
            <a:p>
              <a:pPr algn="ctr"/>
              <a:r>
                <a:rPr lang="en-US" sz="1400" dirty="0">
                  <a:solidFill>
                    <a:schemeClr val="bg1"/>
                  </a:solidFill>
                </a:rPr>
                <a:t>Percentage of Children Living with HIV Receiving Antiretroviral Therapy </a:t>
              </a:r>
            </a:p>
            <a:p>
              <a:pPr algn="ctr"/>
              <a:r>
                <a:rPr lang="en-US" sz="1100" dirty="0">
                  <a:solidFill>
                    <a:schemeClr val="bg1"/>
                  </a:solidFill>
                </a:rPr>
                <a:t>(2014)</a:t>
              </a:r>
              <a:endParaRPr lang="en-US" sz="1400" dirty="0">
                <a:solidFill>
                  <a:schemeClr val="bg1"/>
                </a:solidFill>
              </a:endParaRPr>
            </a:p>
          </p:txBody>
        </p:sp>
      </p:grpSp>
      <p:grpSp>
        <p:nvGrpSpPr>
          <p:cNvPr id="36" name="Group 35">
            <a:extLst>
              <a:ext uri="{FF2B5EF4-FFF2-40B4-BE49-F238E27FC236}">
                <a16:creationId xmlns:a16="http://schemas.microsoft.com/office/drawing/2014/main" id="{CB6A9146-9D46-43AB-B7B4-6A7F8B69343B}"/>
              </a:ext>
            </a:extLst>
          </p:cNvPr>
          <p:cNvGrpSpPr/>
          <p:nvPr/>
        </p:nvGrpSpPr>
        <p:grpSpPr>
          <a:xfrm>
            <a:off x="6338998" y="5354597"/>
            <a:ext cx="2540804" cy="907941"/>
            <a:chOff x="6338998" y="5354597"/>
            <a:chExt cx="2540804" cy="907941"/>
          </a:xfrm>
        </p:grpSpPr>
        <p:sp>
          <p:nvSpPr>
            <p:cNvPr id="29" name="Rectangle 28">
              <a:extLst>
                <a:ext uri="{FF2B5EF4-FFF2-40B4-BE49-F238E27FC236}">
                  <a16:creationId xmlns:a16="http://schemas.microsoft.com/office/drawing/2014/main" id="{98AFF3F2-877D-4655-B44C-CFA310F10C74}"/>
                </a:ext>
              </a:extLst>
            </p:cNvPr>
            <p:cNvSpPr/>
            <p:nvPr/>
          </p:nvSpPr>
          <p:spPr>
            <a:xfrm rot="16200000">
              <a:off x="7186241" y="4507355"/>
              <a:ext cx="846318" cy="2540804"/>
            </a:xfrm>
            <a:prstGeom prst="rect">
              <a:avLst/>
            </a:prstGeom>
            <a:solidFill>
              <a:srgbClr val="00297A"/>
            </a:solidFill>
            <a:ln>
              <a:solidFill>
                <a:srgbClr val="1046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BE89E23-2E80-4CB3-B703-85F3373BEE59}"/>
                </a:ext>
              </a:extLst>
            </p:cNvPr>
            <p:cNvSpPr txBox="1"/>
            <p:nvPr/>
          </p:nvSpPr>
          <p:spPr>
            <a:xfrm>
              <a:off x="6389487" y="5354597"/>
              <a:ext cx="2439826" cy="907941"/>
            </a:xfrm>
            <a:prstGeom prst="rect">
              <a:avLst/>
            </a:prstGeom>
            <a:noFill/>
          </p:spPr>
          <p:txBody>
            <a:bodyPr wrap="square" rtlCol="0">
              <a:spAutoFit/>
            </a:bodyPr>
            <a:lstStyle/>
            <a:p>
              <a:pPr algn="ctr"/>
              <a:r>
                <a:rPr lang="en-US" sz="1400" dirty="0">
                  <a:solidFill>
                    <a:schemeClr val="bg1"/>
                  </a:solidFill>
                </a:rPr>
                <a:t>Percentage of Children Exposed to HIV Receiving Co-Trimoxazole </a:t>
              </a:r>
            </a:p>
            <a:p>
              <a:pPr algn="ctr"/>
              <a:r>
                <a:rPr lang="en-US" sz="1100" dirty="0">
                  <a:solidFill>
                    <a:schemeClr val="bg1"/>
                  </a:solidFill>
                </a:rPr>
                <a:t>(2014)</a:t>
              </a:r>
              <a:endParaRPr lang="en-US" sz="1400" dirty="0">
                <a:solidFill>
                  <a:schemeClr val="bg1"/>
                </a:solidFill>
              </a:endParaRPr>
            </a:p>
          </p:txBody>
        </p:sp>
      </p:grpSp>
      <p:sp>
        <p:nvSpPr>
          <p:cNvPr id="2" name="Rectangle 1">
            <a:extLst>
              <a:ext uri="{FF2B5EF4-FFF2-40B4-BE49-F238E27FC236}">
                <a16:creationId xmlns:a16="http://schemas.microsoft.com/office/drawing/2014/main" id="{EC803BE0-E38B-4F1C-9CDA-E26F49D13C50}"/>
              </a:ext>
            </a:extLst>
          </p:cNvPr>
          <p:cNvSpPr/>
          <p:nvPr/>
        </p:nvSpPr>
        <p:spPr>
          <a:xfrm>
            <a:off x="765857" y="1506911"/>
            <a:ext cx="2124366" cy="4719669"/>
          </a:xfrm>
          <a:prstGeom prst="rect">
            <a:avLst/>
          </a:prstGeom>
          <a:solidFill>
            <a:srgbClr val="00297A"/>
          </a:solidFill>
          <a:ln>
            <a:solidFill>
              <a:srgbClr val="0029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377A5B-1FEA-44E9-8EF3-201CBC7D4A4D}"/>
              </a:ext>
            </a:extLst>
          </p:cNvPr>
          <p:cNvSpPr txBox="1"/>
          <p:nvPr/>
        </p:nvSpPr>
        <p:spPr>
          <a:xfrm>
            <a:off x="892239" y="3301028"/>
            <a:ext cx="1833118" cy="830997"/>
          </a:xfrm>
          <a:prstGeom prst="rect">
            <a:avLst/>
          </a:prstGeom>
          <a:noFill/>
        </p:spPr>
        <p:txBody>
          <a:bodyPr wrap="square" rtlCol="0">
            <a:spAutoFit/>
          </a:bodyPr>
          <a:lstStyle/>
          <a:p>
            <a:pPr algn="ctr"/>
            <a:r>
              <a:rPr lang="en-US" sz="2400" b="1" dirty="0">
                <a:solidFill>
                  <a:schemeClr val="bg1"/>
                </a:solidFill>
              </a:rPr>
              <a:t>Aggregated Funding</a:t>
            </a:r>
          </a:p>
        </p:txBody>
      </p:sp>
      <p:sp>
        <p:nvSpPr>
          <p:cNvPr id="37" name="TextBox 36">
            <a:extLst>
              <a:ext uri="{FF2B5EF4-FFF2-40B4-BE49-F238E27FC236}">
                <a16:creationId xmlns:a16="http://schemas.microsoft.com/office/drawing/2014/main" id="{7B9A1F77-6A35-4BE2-A45B-302744F971CD}"/>
              </a:ext>
            </a:extLst>
          </p:cNvPr>
          <p:cNvSpPr txBox="1"/>
          <p:nvPr/>
        </p:nvSpPr>
        <p:spPr>
          <a:xfrm>
            <a:off x="4129816" y="3966031"/>
            <a:ext cx="517664" cy="1200329"/>
          </a:xfrm>
          <a:prstGeom prst="rect">
            <a:avLst/>
          </a:prstGeom>
          <a:noFill/>
        </p:spPr>
        <p:txBody>
          <a:bodyPr wrap="square" rtlCol="0">
            <a:spAutoFit/>
          </a:bodyPr>
          <a:lstStyle/>
          <a:p>
            <a:r>
              <a:rPr lang="en-US" sz="7200" b="1" dirty="0">
                <a:solidFill>
                  <a:schemeClr val="bg1"/>
                </a:solidFill>
              </a:rPr>
              <a:t>?</a:t>
            </a:r>
            <a:endParaRPr lang="en-US" sz="2400" b="1" dirty="0">
              <a:solidFill>
                <a:schemeClr val="bg1"/>
              </a:solidFill>
            </a:endParaRPr>
          </a:p>
        </p:txBody>
      </p:sp>
      <p:sp>
        <p:nvSpPr>
          <p:cNvPr id="39" name="TextBox 38">
            <a:extLst>
              <a:ext uri="{FF2B5EF4-FFF2-40B4-BE49-F238E27FC236}">
                <a16:creationId xmlns:a16="http://schemas.microsoft.com/office/drawing/2014/main" id="{D62AA384-BCD3-4CF0-8307-F727D9D9758C}"/>
              </a:ext>
            </a:extLst>
          </p:cNvPr>
          <p:cNvSpPr txBox="1"/>
          <p:nvPr/>
        </p:nvSpPr>
        <p:spPr>
          <a:xfrm>
            <a:off x="8770777" y="6571670"/>
            <a:ext cx="373224" cy="276999"/>
          </a:xfrm>
          <a:prstGeom prst="rect">
            <a:avLst/>
          </a:prstGeom>
          <a:noFill/>
        </p:spPr>
        <p:txBody>
          <a:bodyPr wrap="square" rtlCol="0">
            <a:spAutoFit/>
          </a:bodyPr>
          <a:lstStyle/>
          <a:p>
            <a:pPr algn="r"/>
            <a:r>
              <a:rPr lang="en-US" sz="1200" dirty="0">
                <a:solidFill>
                  <a:schemeClr val="bg1"/>
                </a:solidFill>
              </a:rPr>
              <a:t>9</a:t>
            </a:r>
          </a:p>
        </p:txBody>
      </p:sp>
    </p:spTree>
    <p:extLst>
      <p:ext uri="{BB962C8B-B14F-4D97-AF65-F5344CB8AC3E}">
        <p14:creationId xmlns:p14="http://schemas.microsoft.com/office/powerpoint/2010/main" val="399543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anim calcmode="lin" valueType="num">
                                      <p:cBhvr>
                                        <p:cTn id="44" dur="500" fill="hold"/>
                                        <p:tgtEl>
                                          <p:spTgt spid="13"/>
                                        </p:tgtEl>
                                        <p:attrNameLst>
                                          <p:attrName>ppt_x</p:attrName>
                                        </p:attrNameLst>
                                      </p:cBhvr>
                                      <p:tavLst>
                                        <p:tav tm="0">
                                          <p:val>
                                            <p:strVal val="#ppt_x"/>
                                          </p:val>
                                        </p:tav>
                                        <p:tav tm="100000">
                                          <p:val>
                                            <p:strVal val="#ppt_x"/>
                                          </p:val>
                                        </p:tav>
                                      </p:tavLst>
                                    </p:anim>
                                    <p:anim calcmode="lin" valueType="num">
                                      <p:cBhvr>
                                        <p:cTn id="45" dur="500" fill="hold"/>
                                        <p:tgtEl>
                                          <p:spTgt spid="1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anim calcmode="lin" valueType="num">
                                      <p:cBhvr>
                                        <p:cTn id="49" dur="500" fill="hold"/>
                                        <p:tgtEl>
                                          <p:spTgt spid="16"/>
                                        </p:tgtEl>
                                        <p:attrNameLst>
                                          <p:attrName>ppt_x</p:attrName>
                                        </p:attrNameLst>
                                      </p:cBhvr>
                                      <p:tavLst>
                                        <p:tav tm="0">
                                          <p:val>
                                            <p:strVal val="#ppt_x"/>
                                          </p:val>
                                        </p:tav>
                                        <p:tav tm="100000">
                                          <p:val>
                                            <p:strVal val="#ppt_x"/>
                                          </p:val>
                                        </p:tav>
                                      </p:tavLst>
                                    </p:anim>
                                    <p:anim calcmode="lin" valueType="num">
                                      <p:cBhvr>
                                        <p:cTn id="5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up)">
                                      <p:cBhvr>
                                        <p:cTn id="75"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3" grpId="0" animBg="1"/>
      <p:bldP spid="18" grpId="0" animBg="1"/>
      <p:bldP spid="19" grpId="0" animBg="1"/>
      <p:bldP spid="20" grpId="0"/>
      <p:bldP spid="21" grpId="0"/>
      <p:bldP spid="22" grpId="0"/>
      <p:bldP spid="2" grpId="0" animBg="1"/>
      <p:bldP spid="11" grpId="0"/>
      <p:bldP spid="37"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GW_General_PPT</Template>
  <TotalTime>2295</TotalTime>
  <Words>2377</Words>
  <Application>Microsoft Office PowerPoint</Application>
  <PresentationFormat>On-screen Show (4:3)</PresentationFormat>
  <Paragraphs>458</Paragraphs>
  <Slides>44</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Arial</vt:lpstr>
      <vt:lpstr>Arial Black</vt:lpstr>
      <vt:lpstr>Book Antiqua</vt:lpstr>
      <vt:lpstr>Calibri</vt:lpstr>
      <vt:lpstr>Courier New</vt:lpstr>
      <vt:lpstr>Times New Roman</vt:lpstr>
      <vt:lpstr>Wingdings</vt:lpstr>
      <vt:lpstr>GW General</vt:lpstr>
      <vt:lpstr>Custom Design</vt:lpstr>
      <vt:lpstr> Evaluation of the  Effectiveness of HIV Assistance</vt:lpstr>
      <vt:lpstr>Contents</vt:lpstr>
      <vt:lpstr>AIDS Relief Funding Goal</vt:lpstr>
      <vt:lpstr>Project Goal</vt:lpstr>
      <vt:lpstr>Project Scope</vt:lpstr>
      <vt:lpstr>Methodologies</vt:lpstr>
      <vt:lpstr>Data Sources</vt:lpstr>
      <vt:lpstr>Data Timeline</vt:lpstr>
      <vt:lpstr>Model Inputs &amp; Outputs</vt:lpstr>
      <vt:lpstr>AHP Model Weighting</vt:lpstr>
      <vt:lpstr>AHP Priority Scores</vt:lpstr>
      <vt:lpstr>DEA Efficient Frontiers</vt:lpstr>
      <vt:lpstr>DEA Efficient Frontiers</vt:lpstr>
      <vt:lpstr>DEA Efficient Frontiers</vt:lpstr>
      <vt:lpstr>DEA Efficient Frontiers</vt:lpstr>
      <vt:lpstr>DEA Efficient Frontiers</vt:lpstr>
      <vt:lpstr>DEA Efficient Frontiers</vt:lpstr>
      <vt:lpstr>DEA Model Comparison</vt:lpstr>
      <vt:lpstr>Predictor Discovery</vt:lpstr>
      <vt:lpstr>Linear Regression Input Variables</vt:lpstr>
      <vt:lpstr>Linear Regression (AHP)</vt:lpstr>
      <vt:lpstr>Linear Regression (AHP)</vt:lpstr>
      <vt:lpstr>Linear Regression (DEA)</vt:lpstr>
      <vt:lpstr>Linear Regression (DEA)</vt:lpstr>
      <vt:lpstr>Linear Regression (DEA)</vt:lpstr>
      <vt:lpstr>Regression Insights</vt:lpstr>
      <vt:lpstr>Regression Insights: Hypothesis Testing</vt:lpstr>
      <vt:lpstr>Regression Insights: Hypothesis Testing</vt:lpstr>
      <vt:lpstr>Conclusion</vt:lpstr>
      <vt:lpstr>Conclusion</vt:lpstr>
      <vt:lpstr>Appendix</vt:lpstr>
      <vt:lpstr>Appendix (Data Preparation)</vt:lpstr>
      <vt:lpstr>Appendix (Data Preparation)</vt:lpstr>
      <vt:lpstr>Appendix (Data Preparation)</vt:lpstr>
      <vt:lpstr>Appendix (What is DEA?)</vt:lpstr>
      <vt:lpstr>Appendix (DEA)</vt:lpstr>
      <vt:lpstr>Appendix (DEA)</vt:lpstr>
      <vt:lpstr>Appendix (AHP)</vt:lpstr>
      <vt:lpstr>Appendix (AHP Linear Regression)</vt:lpstr>
      <vt:lpstr>Appendix (DEA Linear Regression)</vt:lpstr>
      <vt:lpstr>Appendix (AHP Student’s t-tests)</vt:lpstr>
      <vt:lpstr>Appendix (Teenage Fertility Ratio Scheffe test)</vt:lpstr>
      <vt:lpstr>Appendix (DEA Student’s t-tests)</vt:lpstr>
      <vt:lpstr>Appendix (Primary education ratio Scheffe 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Chen</dc:creator>
  <cp:lastModifiedBy>Daniel Chen</cp:lastModifiedBy>
  <cp:revision>222</cp:revision>
  <dcterms:created xsi:type="dcterms:W3CDTF">2016-10-13T22:53:03Z</dcterms:created>
  <dcterms:modified xsi:type="dcterms:W3CDTF">2017-08-09T20:07:00Z</dcterms:modified>
</cp:coreProperties>
</file>